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80" r:id="rId2"/>
    <p:sldId id="281" r:id="rId3"/>
    <p:sldId id="282" r:id="rId4"/>
    <p:sldId id="264" r:id="rId5"/>
    <p:sldId id="256" r:id="rId6"/>
    <p:sldId id="283" r:id="rId7"/>
    <p:sldId id="284" r:id="rId8"/>
    <p:sldId id="290" r:id="rId9"/>
    <p:sldId id="286" r:id="rId10"/>
    <p:sldId id="287" r:id="rId11"/>
    <p:sldId id="288" r:id="rId12"/>
    <p:sldId id="289" r:id="rId13"/>
    <p:sldId id="285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5" r:id="rId26"/>
    <p:sldId id="306" r:id="rId27"/>
    <p:sldId id="302" r:id="rId28"/>
    <p:sldId id="307" r:id="rId29"/>
    <p:sldId id="263" r:id="rId30"/>
    <p:sldId id="272" r:id="rId31"/>
    <p:sldId id="308" r:id="rId32"/>
    <p:sldId id="309" r:id="rId33"/>
    <p:sldId id="310" r:id="rId34"/>
    <p:sldId id="311" r:id="rId35"/>
    <p:sldId id="315" r:id="rId36"/>
    <p:sldId id="316" r:id="rId37"/>
    <p:sldId id="317" r:id="rId38"/>
    <p:sldId id="318" r:id="rId39"/>
    <p:sldId id="320" r:id="rId40"/>
    <p:sldId id="321" r:id="rId41"/>
    <p:sldId id="323" r:id="rId42"/>
    <p:sldId id="324" r:id="rId43"/>
    <p:sldId id="325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16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1\2021_06_05%20IDS_&#914;&#945;&#961;&#972;&#956;&#949;&#964;&#961;&#959;%20&#914;&#972;&#961;&#949;&#953;&#945;&#962;%20%20&#917;&#955;&#955;&#940;&#948;&#945;&#962;\IDS_&#914;&#945;&#961;&#972;&#956;&#949;&#964;&#961;&#959;\A&#960;&#959;&#964;&#949;&#955;&#941;&#963;&#956;&#945;&#964;&#945;\&#913;&#960;&#959;&#964;&#949;&#955;&#941;&#963;&#956;&#945;&#964;&#945;%20&#941;&#961;&#949;&#965;&#957;&#945;&#962;_&#931;&#965;&#957;&#959;&#955;&#953;&#954;&#94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1\2021_06_05%20IDS_&#914;&#945;&#961;&#972;&#956;&#949;&#964;&#961;&#959;%20&#914;&#972;&#961;&#949;&#953;&#945;&#962;%20%20&#917;&#955;&#955;&#940;&#948;&#945;&#962;\IDS_&#914;&#945;&#961;&#972;&#956;&#949;&#964;&#961;&#959;\A&#960;&#959;&#964;&#949;&#955;&#941;&#963;&#956;&#945;&#964;&#945;\&#913;&#960;&#959;&#964;&#949;&#955;&#941;&#963;&#956;&#945;&#964;&#945;%20&#941;&#961;&#949;&#965;&#957;&#945;&#962;_&#931;&#965;&#957;&#959;&#955;&#953;&#954;&#94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1\2021_06_05%20IDS_&#914;&#945;&#961;&#972;&#956;&#949;&#964;&#961;&#959;%20&#914;&#972;&#961;&#949;&#953;&#945;&#962;%20%20&#917;&#955;&#955;&#940;&#948;&#945;&#962;\IDS_&#914;&#945;&#961;&#972;&#956;&#949;&#964;&#961;&#959;\A&#960;&#959;&#964;&#949;&#955;&#941;&#963;&#956;&#945;&#964;&#945;\&#913;&#960;&#959;&#964;&#949;&#955;&#941;&#963;&#956;&#945;&#964;&#945;%20&#941;&#961;&#949;&#965;&#957;&#945;&#962;_&#931;&#965;&#957;&#959;&#955;&#953;&#954;&#94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1\2021_06_05%20IDS_&#914;&#945;&#961;&#972;&#956;&#949;&#964;&#961;&#959;%20&#914;&#972;&#961;&#949;&#953;&#945;&#962;%20%20&#917;&#955;&#955;&#940;&#948;&#945;&#962;\IDS_&#914;&#945;&#961;&#972;&#956;&#949;&#964;&#961;&#959;\A&#960;&#959;&#964;&#949;&#955;&#941;&#963;&#956;&#945;&#964;&#945;\&#913;&#960;&#959;&#964;&#949;&#955;&#941;&#963;&#956;&#945;&#964;&#945;%20&#941;&#961;&#949;&#965;&#957;&#945;&#962;_&#931;&#965;&#957;&#959;&#955;&#953;&#954;&#94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1\2021_06_05%20IDS_&#914;&#945;&#961;&#972;&#956;&#949;&#964;&#961;&#959;%20&#914;&#972;&#961;&#949;&#953;&#945;&#962;%20%20&#917;&#955;&#955;&#940;&#948;&#945;&#962;\IDS_&#914;&#945;&#961;&#972;&#956;&#949;&#964;&#961;&#959;\A&#960;&#959;&#964;&#949;&#955;&#941;&#963;&#956;&#945;&#964;&#945;\&#913;&#960;&#959;&#964;&#949;&#955;&#941;&#963;&#956;&#945;&#964;&#945;%20&#941;&#961;&#949;&#965;&#957;&#945;&#962;_&#913;%20&#920;&#949;&#963;&#963;&#945;&#955;&#959;&#957;&#943;&#954;&#951;&#96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1\2021_06_05%20IDS_&#914;&#945;&#961;&#972;&#956;&#949;&#964;&#961;&#959;%20&#914;&#972;&#961;&#949;&#953;&#945;&#962;%20%20&#917;&#955;&#955;&#940;&#948;&#945;&#962;\IDS_&#914;&#945;&#961;&#972;&#956;&#949;&#964;&#961;&#959;\A&#960;&#959;&#964;&#949;&#955;&#941;&#963;&#956;&#945;&#964;&#945;\&#913;&#960;&#959;&#964;&#949;&#955;&#941;&#963;&#956;&#945;&#964;&#945;%20&#941;&#961;&#949;&#965;&#957;&#945;&#962;_&#913;%20&#920;&#949;&#963;&#963;&#945;&#955;&#959;&#957;&#943;&#954;&#951;&#96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1\2021_06_05%20IDS_&#914;&#945;&#961;&#972;&#956;&#949;&#964;&#961;&#959;%20&#914;&#972;&#961;&#949;&#953;&#945;&#962;%20%20&#917;&#955;&#955;&#940;&#948;&#945;&#962;\IDS_&#914;&#945;&#961;&#972;&#956;&#949;&#964;&#961;&#959;\A&#960;&#959;&#964;&#949;&#955;&#941;&#963;&#956;&#945;&#964;&#945;\&#913;&#960;&#959;&#964;&#949;&#955;&#941;&#963;&#956;&#945;&#964;&#945;%20&#941;&#961;&#949;&#965;&#957;&#945;&#962;_&#913;%20&#920;&#949;&#963;&#963;&#945;&#955;&#959;&#957;&#943;&#954;&#951;&#96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ΑΠΟΤΕΛΕΣΜΑΤΑ!$E$207</c:f>
              <c:strCache>
                <c:ptCount val="1"/>
                <c:pt idx="0">
                  <c:v>ΣΥΝΟΛΟ ΒΟΡΕΙΑΣ ΕΛΛΑΔΑΣ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itchFamily="18" charset="0"/>
                    <a:ea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ΑΠΟΤΕΛΕΣΜΑΤΑ!$B$208:$B$225</c:f>
              <c:strCache>
                <c:ptCount val="18"/>
                <c:pt idx="0">
                  <c:v>Ανεργία</c:v>
                </c:pt>
                <c:pt idx="1">
                  <c:v>Οικονομική Ανάπτυξη</c:v>
                </c:pt>
                <c:pt idx="2">
                  <c:v>Χαμηλοί μισθοί και συνθήκες εργασίας</c:v>
                </c:pt>
                <c:pt idx="3">
                  <c:v>Έλλειψη παραγωγικών επενδύσεων</c:v>
                </c:pt>
                <c:pt idx="4">
                  <c:v>Υγεία/Περίθαλψη</c:v>
                </c:pt>
                <c:pt idx="5">
                  <c:v>Συγκοινωνίες/Μεταφορές</c:v>
                </c:pt>
                <c:pt idx="6">
                  <c:v>Προσφυγικό/Μεταναστευτικό</c:v>
                </c:pt>
                <c:pt idx="7">
                  <c:v>Ερημοποίηση/Μετανάστευση νέων</c:v>
                </c:pt>
                <c:pt idx="8">
                  <c:v>Φτώχεια/Κοινωνικός αποκλεισμός</c:v>
                </c:pt>
                <c:pt idx="9">
                  <c:v>Εγκληματικότητα/Δημόσια Ασφάλεια</c:v>
                </c:pt>
                <c:pt idx="10">
                  <c:v>Πανδημία COVID-19</c:v>
                </c:pt>
                <c:pt idx="11">
                  <c:v>Παιδεία/Σχολεία</c:v>
                </c:pt>
                <c:pt idx="12">
                  <c:v>Ρύπανση του περιβάλλοντος</c:v>
                </c:pt>
                <c:pt idx="13">
                  <c:v>Λειτουργία Δημοσίου/Γραφειοκρατία</c:v>
                </c:pt>
                <c:pt idx="14">
                  <c:v>Ρατσισμός και ξενοφοβία</c:v>
                </c:pt>
                <c:pt idx="15">
                  <c:v>Δεν έχω γνώμη (αυθόρμητα)</c:v>
                </c:pt>
                <c:pt idx="16">
                  <c:v>Δεν απαντώ (αυθόρμητα)</c:v>
                </c:pt>
                <c:pt idx="17">
                  <c:v>Άλλο</c:v>
                </c:pt>
              </c:strCache>
            </c:strRef>
          </c:cat>
          <c:val>
            <c:numRef>
              <c:f>ΑΠΟΤΕΛΕΣΜΑΤΑ!$E$208:$E$225</c:f>
              <c:numCache>
                <c:formatCode>0%</c:formatCode>
                <c:ptCount val="18"/>
                <c:pt idx="0">
                  <c:v>0.48242598815810533</c:v>
                </c:pt>
                <c:pt idx="1">
                  <c:v>0.2412033925428069</c:v>
                </c:pt>
                <c:pt idx="2">
                  <c:v>0.22859337493999041</c:v>
                </c:pt>
                <c:pt idx="3">
                  <c:v>0.22409985597695634</c:v>
                </c:pt>
                <c:pt idx="4">
                  <c:v>0.1923635781725076</c:v>
                </c:pt>
                <c:pt idx="5">
                  <c:v>0.18508561369819171</c:v>
                </c:pt>
                <c:pt idx="6">
                  <c:v>0.166221795487278</c:v>
                </c:pt>
                <c:pt idx="7">
                  <c:v>0.15654344695151226</c:v>
                </c:pt>
                <c:pt idx="8">
                  <c:v>0.14730676908305326</c:v>
                </c:pt>
                <c:pt idx="9">
                  <c:v>0.14602016322611619</c:v>
                </c:pt>
                <c:pt idx="10">
                  <c:v>0.12462794047047528</c:v>
                </c:pt>
                <c:pt idx="11">
                  <c:v>0.11445671307409186</c:v>
                </c:pt>
                <c:pt idx="12">
                  <c:v>0.11023203712594015</c:v>
                </c:pt>
                <c:pt idx="13">
                  <c:v>8.7911665866538632E-2</c:v>
                </c:pt>
                <c:pt idx="14">
                  <c:v>4.3514162265962546E-2</c:v>
                </c:pt>
                <c:pt idx="15">
                  <c:v>1.4709553528564571E-2</c:v>
                </c:pt>
                <c:pt idx="16">
                  <c:v>3.7510001600256047E-3</c:v>
                </c:pt>
                <c:pt idx="17">
                  <c:v>1.7205952952472396E-2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E-499E-AD83-EF3D9D7303F3}"/>
            </c:ext>
          </c:extLst>
        </c:ser>
        <c:ser>
          <c:idx val="1"/>
          <c:order val="1"/>
          <c:tx>
            <c:strRef>
              <c:f>ΑΠΟΤΕΛΕΣΜΑΤΑ!$G$207</c:f>
              <c:strCache>
                <c:ptCount val="1"/>
                <c:pt idx="0">
                  <c:v>ΗΠΕΙΡΟΣ</c:v>
                </c:pt>
              </c:strCache>
            </c:strRef>
          </c:tx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1200" b="1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80E-499E-AD83-EF3D9D7303F3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200" b="1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80E-499E-AD83-EF3D9D7303F3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200" b="1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80E-499E-AD83-EF3D9D7303F3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1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80E-499E-AD83-EF3D9D730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ΑΠΟΤΕΛΕΣΜΑΤΑ!$B$208:$B$225</c:f>
              <c:strCache>
                <c:ptCount val="18"/>
                <c:pt idx="0">
                  <c:v>Ανεργία</c:v>
                </c:pt>
                <c:pt idx="1">
                  <c:v>Οικονομική Ανάπτυξη</c:v>
                </c:pt>
                <c:pt idx="2">
                  <c:v>Χαμηλοί μισθοί και συνθήκες εργασίας</c:v>
                </c:pt>
                <c:pt idx="3">
                  <c:v>Έλλειψη παραγωγικών επενδύσεων</c:v>
                </c:pt>
                <c:pt idx="4">
                  <c:v>Υγεία/Περίθαλψη</c:v>
                </c:pt>
                <c:pt idx="5">
                  <c:v>Συγκοινωνίες/Μεταφορές</c:v>
                </c:pt>
                <c:pt idx="6">
                  <c:v>Προσφυγικό/Μεταναστευτικό</c:v>
                </c:pt>
                <c:pt idx="7">
                  <c:v>Ερημοποίηση/Μετανάστευση νέων</c:v>
                </c:pt>
                <c:pt idx="8">
                  <c:v>Φτώχεια/Κοινωνικός αποκλεισμός</c:v>
                </c:pt>
                <c:pt idx="9">
                  <c:v>Εγκληματικότητα/Δημόσια Ασφάλεια</c:v>
                </c:pt>
                <c:pt idx="10">
                  <c:v>Πανδημία COVID-19</c:v>
                </c:pt>
                <c:pt idx="11">
                  <c:v>Παιδεία/Σχολεία</c:v>
                </c:pt>
                <c:pt idx="12">
                  <c:v>Ρύπανση του περιβάλλοντος</c:v>
                </c:pt>
                <c:pt idx="13">
                  <c:v>Λειτουργία Δημοσίου/Γραφειοκρατία</c:v>
                </c:pt>
                <c:pt idx="14">
                  <c:v>Ρατσισμός και ξενοφοβία</c:v>
                </c:pt>
                <c:pt idx="15">
                  <c:v>Δεν έχω γνώμη (αυθόρμητα)</c:v>
                </c:pt>
                <c:pt idx="16">
                  <c:v>Δεν απαντώ (αυθόρμητα)</c:v>
                </c:pt>
                <c:pt idx="17">
                  <c:v>Άλλο</c:v>
                </c:pt>
              </c:strCache>
            </c:strRef>
          </c:cat>
          <c:val>
            <c:numRef>
              <c:f>ΑΠΟΤΕΛΕΣΜΑΤΑ!$G$208:$G$225</c:f>
              <c:numCache>
                <c:formatCode>0%</c:formatCode>
                <c:ptCount val="18"/>
                <c:pt idx="0">
                  <c:v>0.49356049667917989</c:v>
                </c:pt>
                <c:pt idx="1">
                  <c:v>0.28004620271440955</c:v>
                </c:pt>
                <c:pt idx="2">
                  <c:v>0.22275483684666475</c:v>
                </c:pt>
                <c:pt idx="3">
                  <c:v>0.21657522379439795</c:v>
                </c:pt>
                <c:pt idx="4">
                  <c:v>0.1162575801328328</c:v>
                </c:pt>
                <c:pt idx="5">
                  <c:v>0.11995379728559052</c:v>
                </c:pt>
                <c:pt idx="6">
                  <c:v>0.17239387814034074</c:v>
                </c:pt>
                <c:pt idx="7">
                  <c:v>0.18729425353739543</c:v>
                </c:pt>
                <c:pt idx="8">
                  <c:v>0.21692174415246901</c:v>
                </c:pt>
                <c:pt idx="9">
                  <c:v>4.1235922610453356E-2</c:v>
                </c:pt>
                <c:pt idx="10">
                  <c:v>0.18261622870343636</c:v>
                </c:pt>
                <c:pt idx="11">
                  <c:v>0.12544036962171526</c:v>
                </c:pt>
                <c:pt idx="12">
                  <c:v>6.6012128212532481E-2</c:v>
                </c:pt>
                <c:pt idx="13">
                  <c:v>8.6861103089806532E-2</c:v>
                </c:pt>
                <c:pt idx="14">
                  <c:v>2.148426220040428E-2</c:v>
                </c:pt>
                <c:pt idx="15">
                  <c:v>2.6855327750505354E-2</c:v>
                </c:pt>
                <c:pt idx="16">
                  <c:v>3.4074501876985275E-3</c:v>
                </c:pt>
                <c:pt idx="17">
                  <c:v>2.3101357204735776E-2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0E-499E-AD83-EF3D9D730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gapDepth val="257"/>
        <c:shape val="box"/>
        <c:axId val="115611520"/>
        <c:axId val="115613056"/>
        <c:axId val="0"/>
      </c:bar3DChart>
      <c:catAx>
        <c:axId val="1156115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i="1">
                <a:latin typeface="Cambria" pitchFamily="18" charset="0"/>
                <a:ea typeface="Cambria" pitchFamily="18" charset="0"/>
              </a:defRPr>
            </a:pPr>
            <a:endParaRPr lang="en-US"/>
          </a:p>
        </c:txPr>
        <c:crossAx val="115613056"/>
        <c:crosses val="autoZero"/>
        <c:auto val="1"/>
        <c:lblAlgn val="ctr"/>
        <c:lblOffset val="100"/>
        <c:noMultiLvlLbl val="0"/>
      </c:catAx>
      <c:valAx>
        <c:axId val="115613056"/>
        <c:scaling>
          <c:orientation val="minMax"/>
        </c:scaling>
        <c:delete val="1"/>
        <c:axPos val="t"/>
        <c:majorGridlines/>
        <c:numFmt formatCode="0%" sourceLinked="1"/>
        <c:majorTickMark val="none"/>
        <c:minorTickMark val="none"/>
        <c:tickLblPos val="none"/>
        <c:crossAx val="1156115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 i="1">
              <a:latin typeface="Cambria" pitchFamily="18" charset="0"/>
              <a:ea typeface="Cambria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ΑΠΟΤΕΛΕΣΜΑΤΑ!$E$207</c:f>
              <c:strCache>
                <c:ptCount val="1"/>
                <c:pt idx="0">
                  <c:v>ΣΥΝΟΛΟ ΒΟΡΕΙΑΣ ΕΛΛΑΔΑΣ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Cambria" pitchFamily="18" charset="0"/>
                    <a:ea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ΑΠΟΤΕΛΕΣΜΑΤΑ!$B$208:$B$225</c:f>
              <c:strCache>
                <c:ptCount val="18"/>
                <c:pt idx="0">
                  <c:v>Ανεργία</c:v>
                </c:pt>
                <c:pt idx="1">
                  <c:v>Οικονομική Ανάπτυξη</c:v>
                </c:pt>
                <c:pt idx="2">
                  <c:v>Χαμηλοί μισθοί και συνθήκες εργασίας</c:v>
                </c:pt>
                <c:pt idx="3">
                  <c:v>Έλλειψη παραγωγικών επενδύσεων</c:v>
                </c:pt>
                <c:pt idx="4">
                  <c:v>Υγεία/Περίθαλψη</c:v>
                </c:pt>
                <c:pt idx="5">
                  <c:v>Συγκοινωνίες/Μεταφορές</c:v>
                </c:pt>
                <c:pt idx="6">
                  <c:v>Προσφυγικό/Μεταναστευτικό</c:v>
                </c:pt>
                <c:pt idx="7">
                  <c:v>Ερημοποίηση/Μετανάστευση νέων</c:v>
                </c:pt>
                <c:pt idx="8">
                  <c:v>Φτώχεια/Κοινωνικός αποκλεισμός</c:v>
                </c:pt>
                <c:pt idx="9">
                  <c:v>Εγκληματικότητα/Δημόσια Ασφάλεια</c:v>
                </c:pt>
                <c:pt idx="10">
                  <c:v>Πανδημία COVID-19</c:v>
                </c:pt>
                <c:pt idx="11">
                  <c:v>Παιδεία/Σχολεία</c:v>
                </c:pt>
                <c:pt idx="12">
                  <c:v>Ρύπανση του περιβάλλοντος</c:v>
                </c:pt>
                <c:pt idx="13">
                  <c:v>Λειτουργία Δημοσίου/Γραφειοκρατία</c:v>
                </c:pt>
                <c:pt idx="14">
                  <c:v>Ρατσισμός και ξενοφοβία</c:v>
                </c:pt>
                <c:pt idx="15">
                  <c:v>Δεν έχω γνώμη (αυθόρμητα)</c:v>
                </c:pt>
                <c:pt idx="16">
                  <c:v>Δεν απαντώ (αυθόρμητα)</c:v>
                </c:pt>
                <c:pt idx="17">
                  <c:v>Άλλο</c:v>
                </c:pt>
              </c:strCache>
            </c:strRef>
          </c:cat>
          <c:val>
            <c:numRef>
              <c:f>ΑΠΟΤΕΛΕΣΜΑΤΑ!$E$208:$E$225</c:f>
              <c:numCache>
                <c:formatCode>0%</c:formatCode>
                <c:ptCount val="18"/>
                <c:pt idx="0">
                  <c:v>0.48242598815810533</c:v>
                </c:pt>
                <c:pt idx="1">
                  <c:v>0.2412033925428069</c:v>
                </c:pt>
                <c:pt idx="2">
                  <c:v>0.22859337493999041</c:v>
                </c:pt>
                <c:pt idx="3">
                  <c:v>0.22409985597695634</c:v>
                </c:pt>
                <c:pt idx="4">
                  <c:v>0.1923635781725076</c:v>
                </c:pt>
                <c:pt idx="5">
                  <c:v>0.18508561369819171</c:v>
                </c:pt>
                <c:pt idx="6">
                  <c:v>0.166221795487278</c:v>
                </c:pt>
                <c:pt idx="7">
                  <c:v>0.15654344695151226</c:v>
                </c:pt>
                <c:pt idx="8">
                  <c:v>0.14730676908305326</c:v>
                </c:pt>
                <c:pt idx="9">
                  <c:v>0.14602016322611619</c:v>
                </c:pt>
                <c:pt idx="10">
                  <c:v>0.12462794047047528</c:v>
                </c:pt>
                <c:pt idx="11">
                  <c:v>0.11445671307409186</c:v>
                </c:pt>
                <c:pt idx="12">
                  <c:v>0.11023203712594015</c:v>
                </c:pt>
                <c:pt idx="13">
                  <c:v>8.7911665866538632E-2</c:v>
                </c:pt>
                <c:pt idx="14">
                  <c:v>4.3514162265962546E-2</c:v>
                </c:pt>
                <c:pt idx="15">
                  <c:v>1.4709553528564571E-2</c:v>
                </c:pt>
                <c:pt idx="16">
                  <c:v>3.7510001600256047E-3</c:v>
                </c:pt>
                <c:pt idx="17">
                  <c:v>1.7205952952472396E-2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C-47FE-8D06-3BFF1785860B}"/>
            </c:ext>
          </c:extLst>
        </c:ser>
        <c:ser>
          <c:idx val="1"/>
          <c:order val="1"/>
          <c:tx>
            <c:strRef>
              <c:f>ΑΠΟΤΕΛΕΣΜΑΤΑ!$F$207</c:f>
              <c:strCache>
                <c:ptCount val="1"/>
                <c:pt idx="0">
                  <c:v>ΚΕΝΤΡΙΚΗ ΜΑΚΕΔΟΝΙΑ</c:v>
                </c:pt>
              </c:strCache>
            </c:strRef>
          </c:tx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1100" b="1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DFC-47FE-8D06-3BFF1785860B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1100" b="1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DFC-47FE-8D06-3BFF178586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ΑΠΟΤΕΛΕΣΜΑΤΑ!$B$208:$B$225</c:f>
              <c:strCache>
                <c:ptCount val="18"/>
                <c:pt idx="0">
                  <c:v>Ανεργία</c:v>
                </c:pt>
                <c:pt idx="1">
                  <c:v>Οικονομική Ανάπτυξη</c:v>
                </c:pt>
                <c:pt idx="2">
                  <c:v>Χαμηλοί μισθοί και συνθήκες εργασίας</c:v>
                </c:pt>
                <c:pt idx="3">
                  <c:v>Έλλειψη παραγωγικών επενδύσεων</c:v>
                </c:pt>
                <c:pt idx="4">
                  <c:v>Υγεία/Περίθαλψη</c:v>
                </c:pt>
                <c:pt idx="5">
                  <c:v>Συγκοινωνίες/Μεταφορές</c:v>
                </c:pt>
                <c:pt idx="6">
                  <c:v>Προσφυγικό/Μεταναστευτικό</c:v>
                </c:pt>
                <c:pt idx="7">
                  <c:v>Ερημοποίηση/Μετανάστευση νέων</c:v>
                </c:pt>
                <c:pt idx="8">
                  <c:v>Φτώχεια/Κοινωνικός αποκλεισμός</c:v>
                </c:pt>
                <c:pt idx="9">
                  <c:v>Εγκληματικότητα/Δημόσια Ασφάλεια</c:v>
                </c:pt>
                <c:pt idx="10">
                  <c:v>Πανδημία COVID-19</c:v>
                </c:pt>
                <c:pt idx="11">
                  <c:v>Παιδεία/Σχολεία</c:v>
                </c:pt>
                <c:pt idx="12">
                  <c:v>Ρύπανση του περιβάλλοντος</c:v>
                </c:pt>
                <c:pt idx="13">
                  <c:v>Λειτουργία Δημοσίου/Γραφειοκρατία</c:v>
                </c:pt>
                <c:pt idx="14">
                  <c:v>Ρατσισμός και ξενοφοβία</c:v>
                </c:pt>
                <c:pt idx="15">
                  <c:v>Δεν έχω γνώμη (αυθόρμητα)</c:v>
                </c:pt>
                <c:pt idx="16">
                  <c:v>Δεν απαντώ (αυθόρμητα)</c:v>
                </c:pt>
                <c:pt idx="17">
                  <c:v>Άλλο</c:v>
                </c:pt>
              </c:strCache>
            </c:strRef>
          </c:cat>
          <c:val>
            <c:numRef>
              <c:f>ΑΠΟΤΕΛΕΣΜΑΤΑ!$F$208:$F$225</c:f>
              <c:numCache>
                <c:formatCode>0%</c:formatCode>
                <c:ptCount val="18"/>
                <c:pt idx="0">
                  <c:v>0.43307234023808738</c:v>
                </c:pt>
                <c:pt idx="1">
                  <c:v>0.21340865792284736</c:v>
                </c:pt>
                <c:pt idx="2">
                  <c:v>0.23239397843778561</c:v>
                </c:pt>
                <c:pt idx="3">
                  <c:v>0.19218782692964193</c:v>
                </c:pt>
                <c:pt idx="4">
                  <c:v>0.21087581353860385</c:v>
                </c:pt>
                <c:pt idx="5">
                  <c:v>0.26264495027916351</c:v>
                </c:pt>
                <c:pt idx="6">
                  <c:v>0.16351162355325027</c:v>
                </c:pt>
                <c:pt idx="7">
                  <c:v>0.10548746242029798</c:v>
                </c:pt>
                <c:pt idx="8">
                  <c:v>0.13062869602563676</c:v>
                </c:pt>
                <c:pt idx="9">
                  <c:v>0.20976356448291431</c:v>
                </c:pt>
                <c:pt idx="10">
                  <c:v>0.12923012543085885</c:v>
                </c:pt>
                <c:pt idx="11">
                  <c:v>0.13266598389991963</c:v>
                </c:pt>
                <c:pt idx="12">
                  <c:v>0.11853711718259605</c:v>
                </c:pt>
                <c:pt idx="13">
                  <c:v>0.10478267093946503</c:v>
                </c:pt>
                <c:pt idx="14">
                  <c:v>5.0183355908685452E-2</c:v>
                </c:pt>
                <c:pt idx="15">
                  <c:v>1.0340612507846309E-2</c:v>
                </c:pt>
                <c:pt idx="16">
                  <c:v>4.8124043300626614E-3</c:v>
                </c:pt>
                <c:pt idx="17">
                  <c:v>1.6474500864470804E-2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FC-47FE-8D06-3BFF17858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gapDepth val="257"/>
        <c:shape val="box"/>
        <c:axId val="115656960"/>
        <c:axId val="115736576"/>
        <c:axId val="0"/>
      </c:bar3DChart>
      <c:catAx>
        <c:axId val="1156569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i="1">
                <a:latin typeface="Cambria" pitchFamily="18" charset="0"/>
                <a:ea typeface="Cambria" pitchFamily="18" charset="0"/>
              </a:defRPr>
            </a:pPr>
            <a:endParaRPr lang="en-US"/>
          </a:p>
        </c:txPr>
        <c:crossAx val="115736576"/>
        <c:crosses val="autoZero"/>
        <c:auto val="1"/>
        <c:lblAlgn val="ctr"/>
        <c:lblOffset val="100"/>
        <c:noMultiLvlLbl val="0"/>
      </c:catAx>
      <c:valAx>
        <c:axId val="115736576"/>
        <c:scaling>
          <c:orientation val="minMax"/>
        </c:scaling>
        <c:delete val="1"/>
        <c:axPos val="t"/>
        <c:majorGridlines/>
        <c:numFmt formatCode="0%" sourceLinked="1"/>
        <c:majorTickMark val="none"/>
        <c:minorTickMark val="none"/>
        <c:tickLblPos val="none"/>
        <c:crossAx val="115656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 i="1">
              <a:latin typeface="Cambria" pitchFamily="18" charset="0"/>
              <a:ea typeface="Cambria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ΑΠΟΤΕΛΕΣΜΑΤΑ!$E$207</c:f>
              <c:strCache>
                <c:ptCount val="1"/>
                <c:pt idx="0">
                  <c:v>ΣΥΝΟΛΟ ΒΟΡΕΙΑΣ ΕΛΛΑΔΑΣ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ambria" pitchFamily="18" charset="0"/>
                    <a:ea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ΑΠΟΤΕΛΕΣΜΑΤΑ!$B$208:$B$225</c:f>
              <c:strCache>
                <c:ptCount val="18"/>
                <c:pt idx="0">
                  <c:v>Ανεργία</c:v>
                </c:pt>
                <c:pt idx="1">
                  <c:v>Οικονομική Ανάπτυξη</c:v>
                </c:pt>
                <c:pt idx="2">
                  <c:v>Χαμηλοί μισθοί και συνθήκες εργασίας</c:v>
                </c:pt>
                <c:pt idx="3">
                  <c:v>Έλλειψη παραγωγικών επενδύσεων</c:v>
                </c:pt>
                <c:pt idx="4">
                  <c:v>Υγεία/Περίθαλψη</c:v>
                </c:pt>
                <c:pt idx="5">
                  <c:v>Συγκοινωνίες/Μεταφορές</c:v>
                </c:pt>
                <c:pt idx="6">
                  <c:v>Προσφυγικό/Μεταναστευτικό</c:v>
                </c:pt>
                <c:pt idx="7">
                  <c:v>Ερημοποίηση/Μετανάστευση νέων</c:v>
                </c:pt>
                <c:pt idx="8">
                  <c:v>Φτώχεια/Κοινωνικός αποκλεισμός</c:v>
                </c:pt>
                <c:pt idx="9">
                  <c:v>Εγκληματικότητα/Δημόσια Ασφάλεια</c:v>
                </c:pt>
                <c:pt idx="10">
                  <c:v>Πανδημία COVID-19</c:v>
                </c:pt>
                <c:pt idx="11">
                  <c:v>Παιδεία/Σχολεία</c:v>
                </c:pt>
                <c:pt idx="12">
                  <c:v>Ρύπανση του περιβάλλοντος</c:v>
                </c:pt>
                <c:pt idx="13">
                  <c:v>Λειτουργία Δημοσίου/Γραφειοκρατία</c:v>
                </c:pt>
                <c:pt idx="14">
                  <c:v>Ρατσισμός και ξενοφοβία</c:v>
                </c:pt>
                <c:pt idx="15">
                  <c:v>Δεν έχω γνώμη (αυθόρμητα)</c:v>
                </c:pt>
                <c:pt idx="16">
                  <c:v>Δεν απαντώ (αυθόρμητα)</c:v>
                </c:pt>
                <c:pt idx="17">
                  <c:v>Άλλο</c:v>
                </c:pt>
              </c:strCache>
            </c:strRef>
          </c:cat>
          <c:val>
            <c:numRef>
              <c:f>ΑΠΟΤΕΛΕΣΜΑΤΑ!$E$208:$E$225</c:f>
              <c:numCache>
                <c:formatCode>0%</c:formatCode>
                <c:ptCount val="18"/>
                <c:pt idx="0">
                  <c:v>0.48242598815810533</c:v>
                </c:pt>
                <c:pt idx="1">
                  <c:v>0.2412033925428069</c:v>
                </c:pt>
                <c:pt idx="2">
                  <c:v>0.22859337493999041</c:v>
                </c:pt>
                <c:pt idx="3">
                  <c:v>0.22409985597695634</c:v>
                </c:pt>
                <c:pt idx="4">
                  <c:v>0.1923635781725076</c:v>
                </c:pt>
                <c:pt idx="5">
                  <c:v>0.18508561369819171</c:v>
                </c:pt>
                <c:pt idx="6">
                  <c:v>0.166221795487278</c:v>
                </c:pt>
                <c:pt idx="7">
                  <c:v>0.15654344695151226</c:v>
                </c:pt>
                <c:pt idx="8">
                  <c:v>0.14730676908305326</c:v>
                </c:pt>
                <c:pt idx="9">
                  <c:v>0.14602016322611619</c:v>
                </c:pt>
                <c:pt idx="10">
                  <c:v>0.12462794047047528</c:v>
                </c:pt>
                <c:pt idx="11">
                  <c:v>0.11445671307409186</c:v>
                </c:pt>
                <c:pt idx="12">
                  <c:v>0.11023203712594015</c:v>
                </c:pt>
                <c:pt idx="13">
                  <c:v>8.7911665866538632E-2</c:v>
                </c:pt>
                <c:pt idx="14">
                  <c:v>4.3514162265962546E-2</c:v>
                </c:pt>
                <c:pt idx="15">
                  <c:v>1.4709553528564571E-2</c:v>
                </c:pt>
                <c:pt idx="16">
                  <c:v>3.7510001600256047E-3</c:v>
                </c:pt>
                <c:pt idx="17">
                  <c:v>1.7205952952472396E-2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8-474C-BFC0-20628DBFFE8E}"/>
            </c:ext>
          </c:extLst>
        </c:ser>
        <c:ser>
          <c:idx val="1"/>
          <c:order val="1"/>
          <c:tx>
            <c:strRef>
              <c:f>ΑΠΟΤΕΛΕΣΜΑΤΑ!$H$207</c:f>
              <c:strCache>
                <c:ptCount val="1"/>
                <c:pt idx="0">
                  <c:v>ΔΥΤΙΚΗ ΜΑΚΕΔΟΝΙΑ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latin typeface="Cambria" pitchFamily="18" charset="0"/>
                      <a:ea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C8-474C-BFC0-20628DBFFE8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100" b="1">
                      <a:latin typeface="Cambria" pitchFamily="18" charset="0"/>
                      <a:ea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8C8-474C-BFC0-20628DBFFE8E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100" b="1">
                      <a:latin typeface="Cambria" pitchFamily="18" charset="0"/>
                      <a:ea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C8-474C-BFC0-20628DBFFE8E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100" b="1">
                      <a:latin typeface="Cambria" pitchFamily="18" charset="0"/>
                      <a:ea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8C8-474C-BFC0-20628DBFFE8E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1100" b="1">
                      <a:latin typeface="Cambria" pitchFamily="18" charset="0"/>
                      <a:ea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C8-474C-BFC0-20628DBFF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ambria" pitchFamily="18" charset="0"/>
                    <a:ea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ΑΠΟΤΕΛΕΣΜΑΤΑ!$B$208:$B$225</c:f>
              <c:strCache>
                <c:ptCount val="18"/>
                <c:pt idx="0">
                  <c:v>Ανεργία</c:v>
                </c:pt>
                <c:pt idx="1">
                  <c:v>Οικονομική Ανάπτυξη</c:v>
                </c:pt>
                <c:pt idx="2">
                  <c:v>Χαμηλοί μισθοί και συνθήκες εργασίας</c:v>
                </c:pt>
                <c:pt idx="3">
                  <c:v>Έλλειψη παραγωγικών επενδύσεων</c:v>
                </c:pt>
                <c:pt idx="4">
                  <c:v>Υγεία/Περίθαλψη</c:v>
                </c:pt>
                <c:pt idx="5">
                  <c:v>Συγκοινωνίες/Μεταφορές</c:v>
                </c:pt>
                <c:pt idx="6">
                  <c:v>Προσφυγικό/Μεταναστευτικό</c:v>
                </c:pt>
                <c:pt idx="7">
                  <c:v>Ερημοποίηση/Μετανάστευση νέων</c:v>
                </c:pt>
                <c:pt idx="8">
                  <c:v>Φτώχεια/Κοινωνικός αποκλεισμός</c:v>
                </c:pt>
                <c:pt idx="9">
                  <c:v>Εγκληματικότητα/Δημόσια Ασφάλεια</c:v>
                </c:pt>
                <c:pt idx="10">
                  <c:v>Πανδημία COVID-19</c:v>
                </c:pt>
                <c:pt idx="11">
                  <c:v>Παιδεία/Σχολεία</c:v>
                </c:pt>
                <c:pt idx="12">
                  <c:v>Ρύπανση του περιβάλλοντος</c:v>
                </c:pt>
                <c:pt idx="13">
                  <c:v>Λειτουργία Δημοσίου/Γραφειοκρατία</c:v>
                </c:pt>
                <c:pt idx="14">
                  <c:v>Ρατσισμός και ξενοφοβία</c:v>
                </c:pt>
                <c:pt idx="15">
                  <c:v>Δεν έχω γνώμη (αυθόρμητα)</c:v>
                </c:pt>
                <c:pt idx="16">
                  <c:v>Δεν απαντώ (αυθόρμητα)</c:v>
                </c:pt>
                <c:pt idx="17">
                  <c:v>Άλλο</c:v>
                </c:pt>
              </c:strCache>
            </c:strRef>
          </c:cat>
          <c:val>
            <c:numRef>
              <c:f>ΑΠΟΤΕΛΕΣΜΑΤΑ!$H$208:$H$225</c:f>
              <c:numCache>
                <c:formatCode>0%</c:formatCode>
                <c:ptCount val="18"/>
                <c:pt idx="0">
                  <c:v>0.64862374047677573</c:v>
                </c:pt>
                <c:pt idx="1">
                  <c:v>0.30701646596215298</c:v>
                </c:pt>
                <c:pt idx="2">
                  <c:v>0.21534775129024333</c:v>
                </c:pt>
                <c:pt idx="3">
                  <c:v>0.31316048169083327</c:v>
                </c:pt>
                <c:pt idx="4">
                  <c:v>0.18622511673629891</c:v>
                </c:pt>
                <c:pt idx="5">
                  <c:v>5.5357581715409193E-2</c:v>
                </c:pt>
                <c:pt idx="6">
                  <c:v>4.1287785696731381E-2</c:v>
                </c:pt>
                <c:pt idx="7">
                  <c:v>0.27924551486851806</c:v>
                </c:pt>
                <c:pt idx="8">
                  <c:v>0.16570410420250675</c:v>
                </c:pt>
                <c:pt idx="9">
                  <c:v>2.0275251904644881E-2</c:v>
                </c:pt>
                <c:pt idx="10">
                  <c:v>7.0901941508970279E-2</c:v>
                </c:pt>
                <c:pt idx="11">
                  <c:v>7.0103219464241834E-2</c:v>
                </c:pt>
                <c:pt idx="12">
                  <c:v>0.15568935856475793</c:v>
                </c:pt>
                <c:pt idx="13">
                  <c:v>3.8891619562546081E-2</c:v>
                </c:pt>
                <c:pt idx="14">
                  <c:v>1.652740231014992E-2</c:v>
                </c:pt>
                <c:pt idx="15">
                  <c:v>1.910788891619563E-2</c:v>
                </c:pt>
                <c:pt idx="16">
                  <c:v>1.3516834603096587E-3</c:v>
                </c:pt>
                <c:pt idx="17">
                  <c:v>1.2349471614647337E-2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C8-474C-BFC0-20628DBFF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gapDepth val="257"/>
        <c:shape val="box"/>
        <c:axId val="115867648"/>
        <c:axId val="115869184"/>
        <c:axId val="0"/>
      </c:bar3DChart>
      <c:catAx>
        <c:axId val="1158676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i="1">
                <a:latin typeface="Cambria" pitchFamily="18" charset="0"/>
                <a:ea typeface="Cambria" pitchFamily="18" charset="0"/>
              </a:defRPr>
            </a:pPr>
            <a:endParaRPr lang="en-US"/>
          </a:p>
        </c:txPr>
        <c:crossAx val="115869184"/>
        <c:crosses val="autoZero"/>
        <c:auto val="1"/>
        <c:lblAlgn val="ctr"/>
        <c:lblOffset val="100"/>
        <c:noMultiLvlLbl val="0"/>
      </c:catAx>
      <c:valAx>
        <c:axId val="115869184"/>
        <c:scaling>
          <c:orientation val="minMax"/>
        </c:scaling>
        <c:delete val="1"/>
        <c:axPos val="t"/>
        <c:majorGridlines/>
        <c:numFmt formatCode="0%" sourceLinked="1"/>
        <c:majorTickMark val="none"/>
        <c:minorTickMark val="none"/>
        <c:tickLblPos val="none"/>
        <c:crossAx val="1158676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 i="1">
              <a:latin typeface="Cambria" pitchFamily="18" charset="0"/>
              <a:ea typeface="Cambria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ΑΠΟΤΕΛΕΣΜΑΤΑ!$E$207</c:f>
              <c:strCache>
                <c:ptCount val="1"/>
                <c:pt idx="0">
                  <c:v>ΣΥΝΟΛΟ ΒΟΡΕΙΑΣ ΕΛΛΑΔΑΣ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ambria" pitchFamily="18" charset="0"/>
                    <a:ea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ΑΠΟΤΕΛΕΣΜΑΤΑ!$B$208:$B$225</c:f>
              <c:strCache>
                <c:ptCount val="18"/>
                <c:pt idx="0">
                  <c:v>Ανεργία</c:v>
                </c:pt>
                <c:pt idx="1">
                  <c:v>Οικονομική Ανάπτυξη</c:v>
                </c:pt>
                <c:pt idx="2">
                  <c:v>Χαμηλοί μισθοί και συνθήκες εργασίας</c:v>
                </c:pt>
                <c:pt idx="3">
                  <c:v>Έλλειψη παραγωγικών επενδύσεων</c:v>
                </c:pt>
                <c:pt idx="4">
                  <c:v>Υγεία/Περίθαλψη</c:v>
                </c:pt>
                <c:pt idx="5">
                  <c:v>Συγκοινωνίες/Μεταφορές</c:v>
                </c:pt>
                <c:pt idx="6">
                  <c:v>Προσφυγικό/Μεταναστευτικό</c:v>
                </c:pt>
                <c:pt idx="7">
                  <c:v>Ερημοποίηση/Μετανάστευση νέων</c:v>
                </c:pt>
                <c:pt idx="8">
                  <c:v>Φτώχεια/Κοινωνικός αποκλεισμός</c:v>
                </c:pt>
                <c:pt idx="9">
                  <c:v>Εγκληματικότητα/Δημόσια Ασφάλεια</c:v>
                </c:pt>
                <c:pt idx="10">
                  <c:v>Πανδημία COVID-19</c:v>
                </c:pt>
                <c:pt idx="11">
                  <c:v>Παιδεία/Σχολεία</c:v>
                </c:pt>
                <c:pt idx="12">
                  <c:v>Ρύπανση του περιβάλλοντος</c:v>
                </c:pt>
                <c:pt idx="13">
                  <c:v>Λειτουργία Δημοσίου/Γραφειοκρατία</c:v>
                </c:pt>
                <c:pt idx="14">
                  <c:v>Ρατσισμός και ξενοφοβία</c:v>
                </c:pt>
                <c:pt idx="15">
                  <c:v>Δεν έχω γνώμη (αυθόρμητα)</c:v>
                </c:pt>
                <c:pt idx="16">
                  <c:v>Δεν απαντώ (αυθόρμητα)</c:v>
                </c:pt>
                <c:pt idx="17">
                  <c:v>Άλλο</c:v>
                </c:pt>
              </c:strCache>
            </c:strRef>
          </c:cat>
          <c:val>
            <c:numRef>
              <c:f>ΑΠΟΤΕΛΕΣΜΑΤΑ!$E$208:$E$225</c:f>
              <c:numCache>
                <c:formatCode>0%</c:formatCode>
                <c:ptCount val="18"/>
                <c:pt idx="0">
                  <c:v>0.48242598815810533</c:v>
                </c:pt>
                <c:pt idx="1">
                  <c:v>0.2412033925428069</c:v>
                </c:pt>
                <c:pt idx="2">
                  <c:v>0.22859337493999041</c:v>
                </c:pt>
                <c:pt idx="3">
                  <c:v>0.22409985597695634</c:v>
                </c:pt>
                <c:pt idx="4">
                  <c:v>0.1923635781725076</c:v>
                </c:pt>
                <c:pt idx="5">
                  <c:v>0.18508561369819171</c:v>
                </c:pt>
                <c:pt idx="6">
                  <c:v>0.166221795487278</c:v>
                </c:pt>
                <c:pt idx="7">
                  <c:v>0.15654344695151226</c:v>
                </c:pt>
                <c:pt idx="8">
                  <c:v>0.14730676908305326</c:v>
                </c:pt>
                <c:pt idx="9">
                  <c:v>0.14602016322611619</c:v>
                </c:pt>
                <c:pt idx="10">
                  <c:v>0.12462794047047528</c:v>
                </c:pt>
                <c:pt idx="11">
                  <c:v>0.11445671307409186</c:v>
                </c:pt>
                <c:pt idx="12">
                  <c:v>0.11023203712594015</c:v>
                </c:pt>
                <c:pt idx="13">
                  <c:v>8.7911665866538632E-2</c:v>
                </c:pt>
                <c:pt idx="14">
                  <c:v>4.3514162265962546E-2</c:v>
                </c:pt>
                <c:pt idx="15">
                  <c:v>1.4709553528564571E-2</c:v>
                </c:pt>
                <c:pt idx="16">
                  <c:v>3.7510001600256047E-3</c:v>
                </c:pt>
                <c:pt idx="17">
                  <c:v>1.7205952952472396E-2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9-4917-B41C-67D31A2A0C01}"/>
            </c:ext>
          </c:extLst>
        </c:ser>
        <c:ser>
          <c:idx val="1"/>
          <c:order val="1"/>
          <c:tx>
            <c:strRef>
              <c:f>ΑΠΟΤΕΛΕΣΜΑΤΑ!$I$207</c:f>
              <c:strCache>
                <c:ptCount val="1"/>
                <c:pt idx="0">
                  <c:v>ΑΝΑΤΟΛΙΚΗ ΜΑΚΕΔΟΝΙΑ - ΘΡΑΚΗ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latin typeface="Cambria" pitchFamily="18" charset="0"/>
                      <a:ea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9F9-4917-B41C-67D31A2A0C0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100" b="1">
                      <a:latin typeface="Cambria" pitchFamily="18" charset="0"/>
                      <a:ea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9F9-4917-B41C-67D31A2A0C0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100" b="1">
                      <a:latin typeface="Cambria" pitchFamily="18" charset="0"/>
                      <a:ea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9F9-4917-B41C-67D31A2A0C01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100" b="1">
                      <a:latin typeface="Cambria" pitchFamily="18" charset="0"/>
                      <a:ea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9F9-4917-B41C-67D31A2A0C01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100" b="1">
                      <a:latin typeface="Cambria" pitchFamily="18" charset="0"/>
                      <a:ea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9F9-4917-B41C-67D31A2A0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ambria" pitchFamily="18" charset="0"/>
                    <a:ea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ΑΠΟΤΕΛΕΣΜΑΤΑ!$B$208:$B$225</c:f>
              <c:strCache>
                <c:ptCount val="18"/>
                <c:pt idx="0">
                  <c:v>Ανεργία</c:v>
                </c:pt>
                <c:pt idx="1">
                  <c:v>Οικονομική Ανάπτυξη</c:v>
                </c:pt>
                <c:pt idx="2">
                  <c:v>Χαμηλοί μισθοί και συνθήκες εργασίας</c:v>
                </c:pt>
                <c:pt idx="3">
                  <c:v>Έλλειψη παραγωγικών επενδύσεων</c:v>
                </c:pt>
                <c:pt idx="4">
                  <c:v>Υγεία/Περίθαλψη</c:v>
                </c:pt>
                <c:pt idx="5">
                  <c:v>Συγκοινωνίες/Μεταφορές</c:v>
                </c:pt>
                <c:pt idx="6">
                  <c:v>Προσφυγικό/Μεταναστευτικό</c:v>
                </c:pt>
                <c:pt idx="7">
                  <c:v>Ερημοποίηση/Μετανάστευση νέων</c:v>
                </c:pt>
                <c:pt idx="8">
                  <c:v>Φτώχεια/Κοινωνικός αποκλεισμός</c:v>
                </c:pt>
                <c:pt idx="9">
                  <c:v>Εγκληματικότητα/Δημόσια Ασφάλεια</c:v>
                </c:pt>
                <c:pt idx="10">
                  <c:v>Πανδημία COVID-19</c:v>
                </c:pt>
                <c:pt idx="11">
                  <c:v>Παιδεία/Σχολεία</c:v>
                </c:pt>
                <c:pt idx="12">
                  <c:v>Ρύπανση του περιβάλλοντος</c:v>
                </c:pt>
                <c:pt idx="13">
                  <c:v>Λειτουργία Δημοσίου/Γραφειοκρατία</c:v>
                </c:pt>
                <c:pt idx="14">
                  <c:v>Ρατσισμός και ξενοφοβία</c:v>
                </c:pt>
                <c:pt idx="15">
                  <c:v>Δεν έχω γνώμη (αυθόρμητα)</c:v>
                </c:pt>
                <c:pt idx="16">
                  <c:v>Δεν απαντώ (αυθόρμητα)</c:v>
                </c:pt>
                <c:pt idx="17">
                  <c:v>Άλλο</c:v>
                </c:pt>
              </c:strCache>
            </c:strRef>
          </c:cat>
          <c:val>
            <c:numRef>
              <c:f>ΑΠΟΤΕΛΕΣΜΑΤΑ!$I$208:$I$225</c:f>
              <c:numCache>
                <c:formatCode>0%</c:formatCode>
                <c:ptCount val="18"/>
                <c:pt idx="0">
                  <c:v>0.51632356655721123</c:v>
                </c:pt>
                <c:pt idx="1">
                  <c:v>0.26215584743622117</c:v>
                </c:pt>
                <c:pt idx="2">
                  <c:v>0.2213627178580449</c:v>
                </c:pt>
                <c:pt idx="3">
                  <c:v>0.2755114928012124</c:v>
                </c:pt>
                <c:pt idx="4">
                  <c:v>0.1960090932053549</c:v>
                </c:pt>
                <c:pt idx="5">
                  <c:v>7.9660267744379884E-2</c:v>
                </c:pt>
                <c:pt idx="6">
                  <c:v>0.21198534983581716</c:v>
                </c:pt>
                <c:pt idx="7">
                  <c:v>0.21369032583985856</c:v>
                </c:pt>
                <c:pt idx="8">
                  <c:v>0.12831523111896945</c:v>
                </c:pt>
                <c:pt idx="9">
                  <c:v>9.6804748673907565E-2</c:v>
                </c:pt>
                <c:pt idx="10">
                  <c:v>0.12190578428896187</c:v>
                </c:pt>
                <c:pt idx="11">
                  <c:v>8.4459459459459485E-2</c:v>
                </c:pt>
                <c:pt idx="12">
                  <c:v>9.9709522606718851E-2</c:v>
                </c:pt>
                <c:pt idx="13">
                  <c:v>7.3219247284667846E-2</c:v>
                </c:pt>
                <c:pt idx="14">
                  <c:v>5.137029552917402E-2</c:v>
                </c:pt>
                <c:pt idx="15">
                  <c:v>2.0301843899974747E-2</c:v>
                </c:pt>
                <c:pt idx="16">
                  <c:v>2.5574640060621375E-3</c:v>
                </c:pt>
                <c:pt idx="17">
                  <c:v>1.9354635008840618E-2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F9-4917-B41C-67D31A2A0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gapDepth val="257"/>
        <c:shape val="box"/>
        <c:axId val="115901952"/>
        <c:axId val="115903488"/>
        <c:axId val="0"/>
      </c:bar3DChart>
      <c:catAx>
        <c:axId val="1159019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i="1">
                <a:latin typeface="Cambria" pitchFamily="18" charset="0"/>
                <a:ea typeface="Cambria" pitchFamily="18" charset="0"/>
              </a:defRPr>
            </a:pPr>
            <a:endParaRPr lang="en-US"/>
          </a:p>
        </c:txPr>
        <c:crossAx val="115903488"/>
        <c:crosses val="autoZero"/>
        <c:auto val="1"/>
        <c:lblAlgn val="ctr"/>
        <c:lblOffset val="100"/>
        <c:noMultiLvlLbl val="0"/>
      </c:catAx>
      <c:valAx>
        <c:axId val="115903488"/>
        <c:scaling>
          <c:orientation val="minMax"/>
        </c:scaling>
        <c:delete val="1"/>
        <c:axPos val="t"/>
        <c:majorGridlines/>
        <c:numFmt formatCode="0%" sourceLinked="1"/>
        <c:majorTickMark val="none"/>
        <c:minorTickMark val="none"/>
        <c:tickLblPos val="none"/>
        <c:crossAx val="1159019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 i="1">
              <a:latin typeface="Cambria" pitchFamily="18" charset="0"/>
              <a:ea typeface="Cambria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978331362165652"/>
          <c:y val="2.7715174504420154E-2"/>
          <c:w val="0.47217428673919137"/>
          <c:h val="0.94456965099115964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0-7651-4920-8A04-C7A30FB98A6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latin typeface="Cambria" pitchFamily="18" charset="0"/>
                      <a:ea typeface="Cambria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651-4920-8A04-C7A30FB98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itchFamily="18" charset="0"/>
                    <a:ea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ΑΠΟΤΕΛΕΣΜΑΤΑ!$B$119:$B$126</c:f>
              <c:strCache>
                <c:ptCount val="8"/>
                <c:pt idx="0">
                  <c:v>Ολοκλήρωση Μετρό Θεσσαλονίκης</c:v>
                </c:pt>
                <c:pt idx="1">
                  <c:v>Αξιοποίηση/Ανάπτυξη θαλάσσιου μετώπου Θερμαϊκού</c:v>
                </c:pt>
                <c:pt idx="2">
                  <c:v>Κατασκευή νέας Υπερυψωμένου Λεωφόρου (fly over) στην εσωτερική Περιφερειακή</c:v>
                </c:pt>
                <c:pt idx="3">
                  <c:v>Ανάπλαση ΔΕΘ – Κατασκευή νέου εκθεσιακού κέντρου</c:v>
                </c:pt>
                <c:pt idx="4">
                  <c:v>Μητροπολιτικό Πάρκο στους χώρους του Γ’ ΣΣ και της ΔΕΘ</c:v>
                </c:pt>
                <c:pt idx="5">
                  <c:v>Αναβάθμιση ΒΙΠΕ Καλοχωρίου</c:v>
                </c:pt>
                <c:pt idx="6">
                  <c:v>Κατασκευή Τεχνολογικού Πάρκου Περαίας</c:v>
                </c:pt>
                <c:pt idx="7">
                  <c:v>ΔΞ/ΔΑ</c:v>
                </c:pt>
              </c:strCache>
            </c:strRef>
          </c:cat>
          <c:val>
            <c:numRef>
              <c:f>ΑΠΟΤΕΛΕΣΜΑΤΑ!$D$119:$D$126</c:f>
              <c:numCache>
                <c:formatCode>0%</c:formatCode>
                <c:ptCount val="8"/>
                <c:pt idx="0">
                  <c:v>0.71285661356057817</c:v>
                </c:pt>
                <c:pt idx="1">
                  <c:v>0.10779591569862479</c:v>
                </c:pt>
                <c:pt idx="2">
                  <c:v>7.7566854826406337E-2</c:v>
                </c:pt>
                <c:pt idx="3">
                  <c:v>2.9466251116971431E-2</c:v>
                </c:pt>
                <c:pt idx="4">
                  <c:v>2.7918837042041716E-2</c:v>
                </c:pt>
                <c:pt idx="5">
                  <c:v>1.9963821023036864E-2</c:v>
                </c:pt>
                <c:pt idx="6">
                  <c:v>1.1202406119913697E-2</c:v>
                </c:pt>
                <c:pt idx="7">
                  <c:v>1.3229300612427263E-2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51-4920-8A04-C7A30FB98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065024"/>
        <c:axId val="116066560"/>
        <c:axId val="0"/>
      </c:bar3DChart>
      <c:catAx>
        <c:axId val="1160650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b" anchorCtr="0"/>
          <a:lstStyle/>
          <a:p>
            <a:pPr>
              <a:defRPr sz="1400">
                <a:latin typeface="Cambria" pitchFamily="18" charset="0"/>
                <a:ea typeface="Cambria" pitchFamily="18" charset="0"/>
              </a:defRPr>
            </a:pPr>
            <a:endParaRPr lang="en-US"/>
          </a:p>
        </c:txPr>
        <c:crossAx val="116066560"/>
        <c:crosses val="autoZero"/>
        <c:auto val="1"/>
        <c:lblAlgn val="ctr"/>
        <c:lblOffset val="100"/>
        <c:noMultiLvlLbl val="0"/>
      </c:catAx>
      <c:valAx>
        <c:axId val="116066560"/>
        <c:scaling>
          <c:orientation val="minMax"/>
        </c:scaling>
        <c:delete val="1"/>
        <c:axPos val="t"/>
        <c:majorGridlines/>
        <c:numFmt formatCode="0%" sourceLinked="1"/>
        <c:majorTickMark val="none"/>
        <c:minorTickMark val="none"/>
        <c:tickLblPos val="none"/>
        <c:crossAx val="116065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1958534046012"/>
          <c:y val="0.15768335213268903"/>
          <c:w val="0.7691786703114476"/>
          <c:h val="0.749022099180800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BCC4-4F21-AB87-AF42781932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CC4-4F21-AB87-AF42781932C0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BCC4-4F21-AB87-AF42781932C0}"/>
              </c:ext>
            </c:extLst>
          </c:dPt>
          <c:dLbls>
            <c:dLbl>
              <c:idx val="0"/>
              <c:layout>
                <c:manualLayout>
                  <c:x val="3.1751337594619722E-3"/>
                  <c:y val="-6.5462978862793675E-2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Απόσπαση των αρχαιοτήτων και επανατοποθέτηση μετά την κατασκευή του Σταθμού
</a:t>
                    </a:r>
                    <a:r>
                      <a:rPr lang="el-GR" sz="2400" dirty="0"/>
                      <a:t>32%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CC4-4F21-AB87-AF42781932C0}"/>
                </c:ext>
              </c:extLst>
            </c:dLbl>
            <c:dLbl>
              <c:idx val="1"/>
              <c:layout>
                <c:manualLayout>
                  <c:x val="4.7600273247454901E-3"/>
                  <c:y val="4.7038655105044576E-2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Κατασκευή του Σταθμού με διατήρηση των αρχαιοτήτων στην θέση τους
</a:t>
                    </a:r>
                    <a:r>
                      <a:rPr lang="el-GR" sz="2400" dirty="0"/>
                      <a:t>62%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C4-4F21-AB87-AF42781932C0}"/>
                </c:ext>
              </c:extLst>
            </c:dLbl>
            <c:dLbl>
              <c:idx val="2"/>
              <c:layout>
                <c:manualLayout>
                  <c:x val="-2.7202397956115714E-2"/>
                  <c:y val="-2.4514477340806341E-2"/>
                </c:manualLayout>
              </c:layout>
              <c:tx>
                <c:rich>
                  <a:bodyPr/>
                  <a:lstStyle/>
                  <a:p>
                    <a:r>
                      <a:rPr lang="el-GR" dirty="0"/>
                      <a:t>ΔΞ/ΔΑ
</a:t>
                    </a:r>
                    <a:r>
                      <a:rPr lang="el-GR" sz="1800" dirty="0"/>
                      <a:t>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C4-4F21-AB87-AF4278193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mbria" pitchFamily="18" charset="0"/>
                    <a:ea typeface="Cambria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ΑΠΟΤΕΛΕΣΜΑΤΑ!$B$137:$B$139</c:f>
              <c:strCache>
                <c:ptCount val="3"/>
                <c:pt idx="0">
                  <c:v>Απόσπαση των αρχαιοτήτων και επανατοποθέτηση μετά την κατασκευή του Σταθμού</c:v>
                </c:pt>
                <c:pt idx="1">
                  <c:v>Κατασκευή του Σταθμού με διατήρηση των αρχαιοτήτων στην θέση τους</c:v>
                </c:pt>
                <c:pt idx="2">
                  <c:v>ΔΞ/ΔΑ</c:v>
                </c:pt>
              </c:strCache>
            </c:strRef>
          </c:cat>
          <c:val>
            <c:numRef>
              <c:f>ΑΠΟΤΕΛΕΣΜΑΤΑ!$D$137:$D$139</c:f>
              <c:numCache>
                <c:formatCode>0%</c:formatCode>
                <c:ptCount val="3"/>
                <c:pt idx="0">
                  <c:v>0.31843344085084135</c:v>
                </c:pt>
                <c:pt idx="1">
                  <c:v>0.61703426030860442</c:v>
                </c:pt>
                <c:pt idx="2">
                  <c:v>6.4532298840554447E-2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C4-4F21-AB87-AF42781932C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A44E-4BB7-83AB-4CCA356DA6C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l-GR" dirty="0"/>
                      <a:t>Συμφωνώ / Μάλλον συμφωνώ
</a:t>
                    </a:r>
                    <a:r>
                      <a:rPr lang="el-GR" sz="2400" dirty="0"/>
                      <a:t>57%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44E-4BB7-83AB-4CCA356DA6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l-GR" dirty="0"/>
                      <a:t>Διαφωνώ / Μάλλον διαφωνώ
</a:t>
                    </a:r>
                    <a:r>
                      <a:rPr lang="el-GR" sz="2400" dirty="0"/>
                      <a:t>25%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44E-4BB7-83AB-4CCA356DA6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l-GR" dirty="0"/>
                      <a:t>ΔΞ/ΔΑ
</a:t>
                    </a:r>
                    <a:r>
                      <a:rPr lang="el-GR" sz="1800" dirty="0"/>
                      <a:t>18%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44E-4BB7-83AB-4CCA356DA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ambria" pitchFamily="18" charset="0"/>
                    <a:ea typeface="Cambria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ΑΠΟΤΕΛΕΣΜΑΤΑ!$B$151:$B$153</c:f>
              <c:strCache>
                <c:ptCount val="3"/>
                <c:pt idx="0">
                  <c:v>Συμφωνώ / Μάλλον συμφωνώ</c:v>
                </c:pt>
                <c:pt idx="1">
                  <c:v>Διαφωνώ / Μάλλον διαφωνώ</c:v>
                </c:pt>
                <c:pt idx="2">
                  <c:v>ΔΞ/ΔΑ</c:v>
                </c:pt>
              </c:strCache>
            </c:strRef>
          </c:cat>
          <c:val>
            <c:numRef>
              <c:f>ΑΠΟΤΕΛΕΣΜΑΤΑ!$D$151:$D$153</c:f>
              <c:numCache>
                <c:formatCode>0%</c:formatCode>
                <c:ptCount val="3"/>
                <c:pt idx="0">
                  <c:v>0.56615596963423054</c:v>
                </c:pt>
                <c:pt idx="1">
                  <c:v>0.25060041407867495</c:v>
                </c:pt>
                <c:pt idx="2">
                  <c:v>0.18324361628709457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4E-4BB7-83AB-4CCA356DA6C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BC359-088D-4259-A066-CCCF71E1C196}" type="datetimeFigureOut">
              <a:rPr lang="el-GR" smtClean="0"/>
              <a:pPr/>
              <a:t>13/7/2021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89C6B-3292-47B7-BECC-2B452FDB01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99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13/7/2021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13/7/2021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13/7/2021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13/7/2021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13/7/2021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13/7/2021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13/7/2021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13/7/2021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13/7/2021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13/7/2021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3E26-C942-4739-AADB-545A913BD655}" type="datetimeFigureOut">
              <a:rPr lang="el-GR" smtClean="0"/>
              <a:pPr/>
              <a:t>13/7/2021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3E26-C942-4739-AADB-545A913BD655}" type="datetimeFigureOut">
              <a:rPr lang="el-GR" smtClean="0"/>
              <a:pPr/>
              <a:t>13/7/2021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E6D0-5FFC-428C-B988-29C682DBCB5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539920" y="620688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ΤΑΥΤΟΤΗΤΑ ΕΡΕΥΝΑΣ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2 - Θέση κειμένου"/>
          <p:cNvSpPr txBox="1">
            <a:spLocks/>
          </p:cNvSpPr>
          <p:nvPr/>
        </p:nvSpPr>
        <p:spPr>
          <a:xfrm>
            <a:off x="539919" y="1988840"/>
            <a:ext cx="8208545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ΕΝΤΟΛΕΑΣ: 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POPULUS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ΠΕΡΙΟΔΟΣ: 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Ιουνίου – 01 Ιουλίου 2021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ΜΕΘΟΔΟΣ:	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1%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Τηλεφωνικές συνεντεύξεις με σύστημα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CATI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(Computer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	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Assisted Telephone Interviewing)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και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49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Online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ερωτηματολόγια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μέσω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πιστοποιημένων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online panels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ΠΕΡΙΟΧΗ:	ΠΕΡΙΦΕΡΕΙΕΣ: Κεντρικής Μακεδονίας,  Ανατολικής Μακεδονίας-Θράκης,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Δυτικής Μακεδονίας, Ηπείρου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ΔΕΙΓΜΑ:	2015 άνδρες και γυναίκες, άνω των 17 ετών, με αναλογική κατανομή 		στις 4 υπό έρευνα Περιφέρειες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ΣΤΑΘΜΙΣΕΙΣ:	Το δείγμα σταθμίστηκε εκ των υστέρων ως προς το φύλο, την ηλικία 		και τα αποτελέσματα των Βουλευτικών Εκλογών του 2019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ΜΕΓΙΣΤΟ ΣΦΑΛΜΑ: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με διάστημα εμπιστοσύνης 95%</a:t>
            </a:r>
          </a:p>
        </p:txBody>
      </p:sp>
      <p:pic>
        <p:nvPicPr>
          <p:cNvPr id="4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176" y="1340768"/>
            <a:ext cx="3062840" cy="49172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5517232"/>
            <a:ext cx="9143999" cy="97872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i="1" dirty="0">
                <a:latin typeface="Cambria" pitchFamily="18" charset="0"/>
                <a:ea typeface="Cambria" pitchFamily="18" charset="0"/>
              </a:rPr>
              <a:t>	</a:t>
            </a:r>
            <a:r>
              <a:rPr lang="el-GR" sz="1200" i="1" dirty="0">
                <a:latin typeface="Cambria" pitchFamily="18" charset="0"/>
                <a:ea typeface="Cambria" pitchFamily="18" charset="0"/>
              </a:rPr>
              <a:t>1) Όπου το άθροισμα των ποσοστών δεν είναι ακριβώς 100%, αυτό οφείλεται σε</a:t>
            </a:r>
            <a:r>
              <a:rPr lang="en-US" sz="12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l-GR" sz="1200" i="1" dirty="0">
                <a:latin typeface="Cambria" pitchFamily="18" charset="0"/>
                <a:ea typeface="Cambria" pitchFamily="18" charset="0"/>
              </a:rPr>
              <a:t>στρογγυλοποιήσεις.</a:t>
            </a:r>
          </a:p>
          <a:p>
            <a:pPr>
              <a:lnSpc>
                <a:spcPct val="120000"/>
              </a:lnSpc>
            </a:pPr>
            <a:r>
              <a:rPr lang="el-GR" sz="1200" i="1" dirty="0">
                <a:latin typeface="Cambria" pitchFamily="18" charset="0"/>
                <a:ea typeface="Cambria" pitchFamily="18" charset="0"/>
              </a:rPr>
              <a:t>	2) Η </a:t>
            </a:r>
            <a:r>
              <a:rPr lang="en-US" sz="1200" i="1" dirty="0" err="1">
                <a:latin typeface="Cambria" pitchFamily="18" charset="0"/>
                <a:ea typeface="Cambria" pitchFamily="18" charset="0"/>
              </a:rPr>
              <a:t>Palmos</a:t>
            </a:r>
            <a:r>
              <a:rPr lang="en-US" sz="1200" i="1" dirty="0">
                <a:latin typeface="Cambria" pitchFamily="18" charset="0"/>
                <a:ea typeface="Cambria" pitchFamily="18" charset="0"/>
              </a:rPr>
              <a:t> Analysis </a:t>
            </a:r>
            <a:r>
              <a:rPr lang="el-GR" sz="1200" i="1" dirty="0">
                <a:latin typeface="Cambria" pitchFamily="18" charset="0"/>
                <a:ea typeface="Cambria" pitchFamily="18" charset="0"/>
              </a:rPr>
              <a:t>είναι τακτικό μέλος του ΣΕΔΕΑ, έχει Αρ. Μητρώου 11 στο ΕΣΡ και τηρεί τους Κανόνες Δεοντολογίας της </a:t>
            </a:r>
            <a:r>
              <a:rPr lang="en-US" sz="1200" i="1" dirty="0">
                <a:latin typeface="Cambria" pitchFamily="18" charset="0"/>
                <a:ea typeface="Cambria" pitchFamily="18" charset="0"/>
              </a:rPr>
              <a:t>	ESOMAR</a:t>
            </a:r>
            <a:r>
              <a:rPr lang="el-GR" sz="1200" i="1" dirty="0">
                <a:latin typeface="Cambria" pitchFamily="18" charset="0"/>
                <a:ea typeface="Cambria" pitchFamily="18" charset="0"/>
              </a:rPr>
              <a:t> για τις δημοσκοπήσεις και την έρευνα</a:t>
            </a:r>
            <a:r>
              <a:rPr lang="en-US" sz="12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l-GR" sz="1200" i="1" dirty="0">
                <a:latin typeface="Cambria" pitchFamily="18" charset="0"/>
                <a:ea typeface="Cambria" pitchFamily="18" charset="0"/>
              </a:rPr>
              <a:t>αγοράς.</a:t>
            </a:r>
          </a:p>
          <a:p>
            <a:pPr>
              <a:lnSpc>
                <a:spcPct val="120000"/>
              </a:lnSpc>
            </a:pPr>
            <a:r>
              <a:rPr lang="el-GR" sz="1200" i="1" dirty="0">
                <a:latin typeface="Cambria" pitchFamily="18" charset="0"/>
                <a:ea typeface="Cambria" pitchFamily="18" charset="0"/>
              </a:rPr>
              <a:t>	3) Ο αστερίσκος (*) υποδηλώνει ενδεικτικά αποτελέσματα λόγω μικρής βάσης στο δείγμα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39552" y="1558533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Εσείς προσωπικά, τι γνώμη θα λέγατε ότι έχετε για τον Περιφερειάρχη κ. Απόστολο </a:t>
            </a:r>
            <a:r>
              <a:rPr lang="el-GR" b="1" dirty="0" err="1">
                <a:latin typeface="Trebuchet MS" pitchFamily="34" charset="0"/>
              </a:rPr>
              <a:t>Τζιτζικώστα</a:t>
            </a:r>
            <a:r>
              <a:rPr lang="el-GR" b="1" dirty="0">
                <a:latin typeface="Trebuchet MS" pitchFamily="34" charset="0"/>
              </a:rPr>
              <a:t>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1835696" y="2839873"/>
            <a:ext cx="2520280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Ουδέτερη/ </a:t>
            </a:r>
          </a:p>
          <a:p>
            <a:pPr algn="ctr"/>
            <a:r>
              <a:rPr lang="el-GR" dirty="0">
                <a:latin typeface="Trebuchet MS" pitchFamily="34" charset="0"/>
              </a:rPr>
              <a:t>Δεν έχω γνώμη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30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1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4" y="2839873"/>
            <a:ext cx="1728192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Αρνητική/</a:t>
            </a:r>
          </a:p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Μάλλον αρνητική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17%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2833191"/>
            <a:ext cx="4680520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Θετική/Μάλλον θετική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51%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198455" y="4725144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latin typeface="Trebuchet MS" pitchFamily="34" charset="0"/>
              </a:rPr>
              <a:t>Δεν τον γνωρίζω 3%</a:t>
            </a:r>
          </a:p>
        </p:txBody>
      </p:sp>
      <p:pic>
        <p:nvPicPr>
          <p:cNvPr id="39940" name="Picture 4" descr="Απόστολος Τζιτζικώστας | mono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24744"/>
            <a:ext cx="2275146" cy="1584176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2810992" y="6021288"/>
            <a:ext cx="2664296" cy="368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>
                <a:latin typeface="Trebuchet MS" pitchFamily="34" charset="0"/>
              </a:rPr>
              <a:t>Ουδέτερη/ </a:t>
            </a:r>
          </a:p>
          <a:p>
            <a:pPr algn="ctr"/>
            <a:r>
              <a:rPr lang="el-GR" sz="1100" dirty="0">
                <a:latin typeface="Trebuchet MS" pitchFamily="34" charset="0"/>
              </a:rPr>
              <a:t>Δεν έχω γνώμη</a:t>
            </a:r>
            <a:r>
              <a:rPr lang="en-US" sz="1100" dirty="0">
                <a:latin typeface="Trebuchet MS" pitchFamily="34" charset="0"/>
              </a:rPr>
              <a:t> 31%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10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4" y="6021288"/>
            <a:ext cx="2703487" cy="368424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Αρνητική/Μάλλον αρνητική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 31%</a:t>
            </a:r>
            <a:endParaRPr lang="el-GR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88" y="6021288"/>
            <a:ext cx="3528392" cy="368424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Θετική/Μάλλον θετική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 43%</a:t>
            </a:r>
            <a:endParaRPr lang="es-MX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34728" y="5661248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u="sng" dirty="0">
                <a:latin typeface="Trebuchet MS" pitchFamily="34" charset="0"/>
              </a:rPr>
              <a:t>Σύνολο Περιφερειών Βόρειας Ελλάδας: 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323528" y="6381328"/>
            <a:ext cx="1441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i="1" dirty="0">
                <a:latin typeface="Trebuchet MS" pitchFamily="34" charset="0"/>
              </a:rPr>
              <a:t>Δεν τον γνωρίζω 5%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3112084" y="2780928"/>
            <a:ext cx="1080120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ΔΞ/ΔΑ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13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9512" y="2774235"/>
            <a:ext cx="2932572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32%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204" y="2774246"/>
            <a:ext cx="4752528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55%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39552" y="1484784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Είστε ικανοποιημένος/η από το έργο του Περιφερειάρχη κ. Απόστολου </a:t>
            </a:r>
            <a:r>
              <a:rPr lang="el-GR" b="1" dirty="0" err="1">
                <a:latin typeface="Trebuchet MS" pitchFamily="34" charset="0"/>
              </a:rPr>
              <a:t>Τζιτζικώστα</a:t>
            </a:r>
            <a:r>
              <a:rPr lang="el-GR" b="1" dirty="0">
                <a:latin typeface="Trebuchet MS" pitchFamily="34" charset="0"/>
              </a:rPr>
              <a:t>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pic>
        <p:nvPicPr>
          <p:cNvPr id="7" name="Picture 4" descr="Απόστολος Τζιτζικώστας | mono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80728"/>
            <a:ext cx="2275146" cy="1584176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3203848" y="6021288"/>
            <a:ext cx="1872208" cy="368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ΔΞ/ΔΑ 15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l-GR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0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2" y="6021288"/>
            <a:ext cx="3168353" cy="368424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 37%</a:t>
            </a: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6021288"/>
            <a:ext cx="3927624" cy="368424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 48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s-MX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34728" y="5661248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u="sng" dirty="0">
                <a:latin typeface="Trebuchet MS" pitchFamily="34" charset="0"/>
              </a:rPr>
              <a:t>Σύνολο Περιφερειών Βόρειας Ελλάδας: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3131840" y="2852936"/>
            <a:ext cx="1440160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ΔΞ/ΔΑ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16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2331" y="2846243"/>
            <a:ext cx="2919509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33%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46254"/>
            <a:ext cx="4353299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51%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39552" y="1340768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Κατά τη γνώμη σας ο Περιφερειάρχης κ. Απόστολος </a:t>
            </a:r>
            <a:r>
              <a:rPr lang="el-GR" b="1" dirty="0" err="1">
                <a:latin typeface="Trebuchet MS" pitchFamily="34" charset="0"/>
              </a:rPr>
              <a:t>Τζιτζικώστας</a:t>
            </a:r>
            <a:r>
              <a:rPr lang="el-GR" b="1" dirty="0">
                <a:latin typeface="Trebuchet MS" pitchFamily="34" charset="0"/>
              </a:rPr>
              <a:t> πρέπει να επανεκλεγεί Περιφερειάρχης το 2023;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pic>
        <p:nvPicPr>
          <p:cNvPr id="7" name="Picture 4" descr="Απόστολος Τζιτζικώστας | mono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80728"/>
            <a:ext cx="2275146" cy="1584176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3275856" y="6021288"/>
            <a:ext cx="1656184" cy="368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ΔΞ/ΔΑ 18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l-GR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0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1" y="6021288"/>
            <a:ext cx="3168355" cy="368424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 38%</a:t>
            </a: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6021288"/>
            <a:ext cx="4071640" cy="368424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 44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s-MX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34728" y="5661248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u="sng" dirty="0">
                <a:latin typeface="Trebuchet MS" pitchFamily="34" charset="0"/>
              </a:rPr>
              <a:t>Σύνολο Περιφερειών Βόρειας Ελλάδας: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691680" y="980728"/>
            <a:ext cx="5800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Cambria" pitchFamily="18" charset="0"/>
                <a:ea typeface="Cambria" pitchFamily="18" charset="0"/>
              </a:rPr>
              <a:t>ΔΥΤΙΚΗ ΜΑΚΕΔΟΝΙΑ (Ν=203)</a:t>
            </a:r>
          </a:p>
        </p:txBody>
      </p:sp>
      <p:pic>
        <p:nvPicPr>
          <p:cNvPr id="41988" name="Picture 4" descr="Δυτική Μακεδονί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72209"/>
            <a:ext cx="5256584" cy="4621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60648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Ποια από τα παρακάτω θεωρείτε ότι είναι τα τρία σημαντικότερα προβλήματα που αντιμετωπίζει σήμερα η περιοχή σας;</a:t>
            </a:r>
            <a:r>
              <a:rPr lang="en-US" b="1" dirty="0">
                <a:latin typeface="Trebuchet MS" pitchFamily="34" charset="0"/>
              </a:rPr>
              <a:t>”</a:t>
            </a:r>
            <a:r>
              <a:rPr lang="el-GR" b="1" dirty="0">
                <a:latin typeface="Trebuchet MS" pitchFamily="34" charset="0"/>
              </a:rPr>
              <a:t> </a:t>
            </a:r>
            <a:r>
              <a:rPr lang="el-GR" sz="1400" i="1" dirty="0">
                <a:latin typeface="Trebuchet MS" pitchFamily="34" charset="0"/>
              </a:rPr>
              <a:t>(3 επιλογές με τυχαία κυκλική αναφορά)</a:t>
            </a:r>
          </a:p>
        </p:txBody>
      </p:sp>
      <p:pic>
        <p:nvPicPr>
          <p:cNvPr id="1026" name="Picture 2" descr="C:\Users\Eva\Desktop\problems-icon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47" y="4089027"/>
            <a:ext cx="2652341" cy="26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5"/>
          <p:cNvGraphicFramePr>
            <a:graphicFrameLocks/>
          </p:cNvGraphicFramePr>
          <p:nvPr/>
        </p:nvGraphicFramePr>
        <p:xfrm>
          <a:off x="467544" y="1124744"/>
          <a:ext cx="820891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452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39552" y="1558533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Εσείς προσωπικά, τι γνώμη θα λέγατε ότι έχετε για τον Περιφερειάρχη κ. Γιώργο </a:t>
            </a:r>
            <a:r>
              <a:rPr lang="el-GR" b="1" dirty="0" err="1">
                <a:latin typeface="Trebuchet MS" pitchFamily="34" charset="0"/>
              </a:rPr>
              <a:t>Κασαπίδη</a:t>
            </a:r>
            <a:r>
              <a:rPr lang="el-GR" b="1" dirty="0">
                <a:latin typeface="Trebuchet MS" pitchFamily="34" charset="0"/>
              </a:rPr>
              <a:t>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778493" y="2970826"/>
            <a:ext cx="3161659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Ουδέτερη/ </a:t>
            </a:r>
          </a:p>
          <a:p>
            <a:pPr algn="ctr"/>
            <a:r>
              <a:rPr lang="el-GR" dirty="0">
                <a:latin typeface="Trebuchet MS" pitchFamily="34" charset="0"/>
              </a:rPr>
              <a:t>Δεν έχω γνώμη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36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1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016" y="2970826"/>
            <a:ext cx="2664296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Αρνητική/</a:t>
            </a:r>
          </a:p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Μάλλον αρνητική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28%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2977207"/>
            <a:ext cx="3024336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Θετική/Μάλλον θετική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33%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95536" y="4849415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latin typeface="Trebuchet MS" pitchFamily="34" charset="0"/>
              </a:rPr>
              <a:t>Δεν τον γνωρίζω 3%</a:t>
            </a:r>
          </a:p>
        </p:txBody>
      </p:sp>
      <p:pic>
        <p:nvPicPr>
          <p:cNvPr id="47106" name="Picture 2" descr="Tους θεματικούς αντιπεριφεριάρχες ανακοίνωσε ο Γιώργος Κασαπίδης | Ο Χρόνος  : xronos-kozanis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24744"/>
            <a:ext cx="2259195" cy="1584176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2810992" y="6021288"/>
            <a:ext cx="2664296" cy="368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>
                <a:latin typeface="Trebuchet MS" pitchFamily="34" charset="0"/>
              </a:rPr>
              <a:t>Ουδέτερη/ </a:t>
            </a:r>
          </a:p>
          <a:p>
            <a:pPr algn="ctr"/>
            <a:r>
              <a:rPr lang="el-GR" sz="1100" dirty="0">
                <a:latin typeface="Trebuchet MS" pitchFamily="34" charset="0"/>
              </a:rPr>
              <a:t>Δεν έχω γνώμη</a:t>
            </a:r>
            <a:r>
              <a:rPr lang="en-US" sz="1100" dirty="0">
                <a:latin typeface="Trebuchet MS" pitchFamily="34" charset="0"/>
              </a:rPr>
              <a:t> 31%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10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4" y="6021288"/>
            <a:ext cx="2703487" cy="368424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Αρνητική/Μάλλον αρνητική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 31%</a:t>
            </a:r>
            <a:endParaRPr lang="el-GR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88" y="6021288"/>
            <a:ext cx="3528392" cy="368424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Θετική/Μάλλον θετική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 43%</a:t>
            </a:r>
            <a:endParaRPr lang="es-MX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34728" y="5661248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u="sng" dirty="0">
                <a:latin typeface="Trebuchet MS" pitchFamily="34" charset="0"/>
              </a:rPr>
              <a:t>Σύνολο Περιφερειών Βόρειας Ελλάδας: 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323528" y="6381328"/>
            <a:ext cx="1441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i="1" dirty="0">
                <a:latin typeface="Trebuchet MS" pitchFamily="34" charset="0"/>
              </a:rPr>
              <a:t>Δεν τον γνωρίζω 5%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4355976" y="2924944"/>
            <a:ext cx="1459916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ΔΞ/ΔΑ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18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827" y="2924944"/>
            <a:ext cx="4248472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46%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892" y="2918262"/>
            <a:ext cx="3220604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37%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55576" y="1558533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Είστε ικανοποιημένος/η από το έργο του Περιφερειάρχη κ. Γιώργου </a:t>
            </a:r>
            <a:r>
              <a:rPr lang="el-GR" b="1" dirty="0" err="1">
                <a:latin typeface="Trebuchet MS" pitchFamily="34" charset="0"/>
              </a:rPr>
              <a:t>Κασαπίδη</a:t>
            </a:r>
            <a:r>
              <a:rPr lang="el-GR" b="1" dirty="0">
                <a:latin typeface="Trebuchet MS" pitchFamily="34" charset="0"/>
              </a:rPr>
              <a:t>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pic>
        <p:nvPicPr>
          <p:cNvPr id="9" name="Picture 2" descr="Tους θεματικούς αντιπεριφεριάρχες ανακοίνωσε ο Γιώργος Κασαπίδης | Ο Χρόνος  : xronos-kozanis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24744"/>
            <a:ext cx="2259195" cy="1584176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3203848" y="6021288"/>
            <a:ext cx="1872208" cy="368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ΔΞ/ΔΑ 15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l-GR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0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2" y="6021288"/>
            <a:ext cx="3168353" cy="368424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 37%</a:t>
            </a: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6021288"/>
            <a:ext cx="3927624" cy="368424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 48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s-MX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34728" y="5661248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u="sng" dirty="0">
                <a:latin typeface="Trebuchet MS" pitchFamily="34" charset="0"/>
              </a:rPr>
              <a:t>Σύνολο Περιφερειών Βόρειας Ελλάδας: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39552" y="1340768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Κατά τη γνώμη σας ο Περιφερειάρχης κ. Γιώργος </a:t>
            </a:r>
            <a:r>
              <a:rPr lang="el-GR" b="1" dirty="0" err="1">
                <a:latin typeface="Trebuchet MS" pitchFamily="34" charset="0"/>
              </a:rPr>
              <a:t>Κασαπίδης</a:t>
            </a:r>
            <a:r>
              <a:rPr lang="el-GR" b="1" dirty="0">
                <a:latin typeface="Trebuchet MS" pitchFamily="34" charset="0"/>
              </a:rPr>
              <a:t> πρέπει να επανεκλεγεί Περιφερειάρχης το 2023;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pic>
        <p:nvPicPr>
          <p:cNvPr id="9" name="Picture 2" descr="Tους θεματικούς αντιπεριφεριάρχες ανακοίνωσε ο Γιώργος Κασαπίδης | Ο Χρόνος  : xronos-kozanis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24744"/>
            <a:ext cx="2259195" cy="1584176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4355976" y="2924944"/>
            <a:ext cx="1728192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ΔΞ/ΔΑ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21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11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827" y="2924944"/>
            <a:ext cx="4248472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46%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2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2918262"/>
            <a:ext cx="2952328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33%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275856" y="6021288"/>
            <a:ext cx="1656184" cy="368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ΔΞ/ΔΑ 18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l-GR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3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1" y="6021288"/>
            <a:ext cx="3168355" cy="368424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 38%</a:t>
            </a: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6021288"/>
            <a:ext cx="4071640" cy="368424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 44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s-MX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34728" y="5661248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u="sng" dirty="0">
                <a:latin typeface="Trebuchet MS" pitchFamily="34" charset="0"/>
              </a:rPr>
              <a:t>Σύνολο Περιφερειών Βόρειας Ελλάδας: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95536" y="836712"/>
            <a:ext cx="8430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Cambria" pitchFamily="18" charset="0"/>
                <a:ea typeface="Cambria" pitchFamily="18" charset="0"/>
              </a:rPr>
              <a:t>ΑΝΑΤΟΛΙΚΗ ΜΑΚΕΔΟΝΙΑ &amp; ΘΡΑΚΗ (Ν=396)</a:t>
            </a:r>
          </a:p>
        </p:txBody>
      </p:sp>
      <p:pic>
        <p:nvPicPr>
          <p:cNvPr id="54274" name="Picture 2" descr="Ανατολική Μακεδονία &amp; Θράκ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7030"/>
            <a:ext cx="5256584" cy="4608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60648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Ποια από τα παρακάτω θεωρείτε ότι είναι τα τρία σημαντικότερα προβλήματα που αντιμετωπίζει σήμερα η περιοχή σας;</a:t>
            </a:r>
            <a:r>
              <a:rPr lang="en-US" b="1" dirty="0">
                <a:latin typeface="Trebuchet MS" pitchFamily="34" charset="0"/>
              </a:rPr>
              <a:t>”</a:t>
            </a:r>
            <a:r>
              <a:rPr lang="el-GR" b="1" dirty="0">
                <a:latin typeface="Trebuchet MS" pitchFamily="34" charset="0"/>
              </a:rPr>
              <a:t> </a:t>
            </a:r>
            <a:r>
              <a:rPr lang="el-GR" sz="1400" i="1" dirty="0">
                <a:latin typeface="Trebuchet MS" pitchFamily="34" charset="0"/>
              </a:rPr>
              <a:t>(3 επιλογές με τυχαία κυκλική αναφορά)</a:t>
            </a:r>
          </a:p>
        </p:txBody>
      </p:sp>
      <p:pic>
        <p:nvPicPr>
          <p:cNvPr id="1026" name="Picture 2" descr="C:\Users\Eva\Desktop\problems-icon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47" y="4089027"/>
            <a:ext cx="2652341" cy="26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23529" y="1196752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452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4433C96-FE2B-4B64-A3DE-4CE9A2831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" y="836713"/>
            <a:ext cx="899215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48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39552" y="1558533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Εσείς προσωπικά, τι γνώμη θα λέγατε ότι έχετε για τον Περιφερειάρχη κ. Χρήστο </a:t>
            </a:r>
            <a:r>
              <a:rPr lang="el-GR" b="1" dirty="0" err="1">
                <a:latin typeface="Trebuchet MS" pitchFamily="34" charset="0"/>
              </a:rPr>
              <a:t>Μέτιο</a:t>
            </a:r>
            <a:r>
              <a:rPr lang="el-GR" b="1" dirty="0">
                <a:latin typeface="Trebuchet MS" pitchFamily="34" charset="0"/>
              </a:rPr>
              <a:t>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778493" y="2970826"/>
            <a:ext cx="3521699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Ουδέτερη/ </a:t>
            </a:r>
          </a:p>
          <a:p>
            <a:pPr algn="ctr"/>
            <a:r>
              <a:rPr lang="el-GR" dirty="0">
                <a:latin typeface="Trebuchet MS" pitchFamily="34" charset="0"/>
              </a:rPr>
              <a:t>Δεν έχω γνώμη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3600" dirty="0">
                <a:latin typeface="Trebuchet MS" pitchFamily="34" charset="0"/>
              </a:rPr>
              <a:t>38</a:t>
            </a:r>
            <a:r>
              <a:rPr lang="en-US" sz="3600" dirty="0">
                <a:latin typeface="Trebuchet MS" pitchFamily="34" charset="0"/>
              </a:rPr>
              <a:t>%</a:t>
            </a:r>
            <a:endParaRPr lang="el-GR" sz="3600" dirty="0">
              <a:latin typeface="Trebuchet MS" pitchFamily="34" charset="0"/>
            </a:endParaRPr>
          </a:p>
        </p:txBody>
      </p:sp>
      <p:sp>
        <p:nvSpPr>
          <p:cNvPr id="1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7079" y="2970826"/>
            <a:ext cx="2627784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Αρνητική/</a:t>
            </a:r>
          </a:p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Μάλλον αρνητική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26%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2977207"/>
            <a:ext cx="2664296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Θετική/Μάλλον θετική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25%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95536" y="4869160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latin typeface="Trebuchet MS" pitchFamily="34" charset="0"/>
              </a:rPr>
              <a:t>Δεν τον γνωρίζω 11%</a:t>
            </a:r>
          </a:p>
        </p:txBody>
      </p:sp>
      <p:pic>
        <p:nvPicPr>
          <p:cNvPr id="52226" name="Picture 2" descr="Στηρίζει την καταστροφική απόφαση της κυβέρνησης για το κλείσιμο των  τελωνείων ο Χ.Μέτιος - EvrosOnline.gr (Alexpoli.gr)"/>
          <p:cNvPicPr>
            <a:picLocks noChangeAspect="1" noChangeArrowheads="1"/>
          </p:cNvPicPr>
          <p:nvPr/>
        </p:nvPicPr>
        <p:blipFill>
          <a:blip r:embed="rId2" cstate="print"/>
          <a:srcRect l="11811" r="7559"/>
          <a:stretch>
            <a:fillRect/>
          </a:stretch>
        </p:blipFill>
        <p:spPr bwMode="auto">
          <a:xfrm>
            <a:off x="6199989" y="1124744"/>
            <a:ext cx="2260443" cy="157703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2810992" y="6021288"/>
            <a:ext cx="2664296" cy="368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>
                <a:latin typeface="Trebuchet MS" pitchFamily="34" charset="0"/>
              </a:rPr>
              <a:t>Ουδέτερη/ </a:t>
            </a:r>
          </a:p>
          <a:p>
            <a:pPr algn="ctr"/>
            <a:r>
              <a:rPr lang="el-GR" sz="1100" dirty="0">
                <a:latin typeface="Trebuchet MS" pitchFamily="34" charset="0"/>
              </a:rPr>
              <a:t>Δεν έχω γνώμη</a:t>
            </a:r>
            <a:r>
              <a:rPr lang="en-US" sz="1100" dirty="0">
                <a:latin typeface="Trebuchet MS" pitchFamily="34" charset="0"/>
              </a:rPr>
              <a:t> 31%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10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4" y="6021288"/>
            <a:ext cx="2703487" cy="368424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Αρνητική/Μάλλον αρνητική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 31%</a:t>
            </a:r>
            <a:endParaRPr lang="el-GR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88" y="6021288"/>
            <a:ext cx="3528392" cy="368424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Θετική/Μάλλον θετική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 43%</a:t>
            </a:r>
            <a:endParaRPr lang="es-MX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34728" y="5661248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u="sng" dirty="0">
                <a:latin typeface="Trebuchet MS" pitchFamily="34" charset="0"/>
              </a:rPr>
              <a:t>Σύνολο Περιφερειών Βόρειας Ελλάδας: 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323528" y="6381328"/>
            <a:ext cx="1441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i="1" dirty="0">
                <a:latin typeface="Trebuchet MS" pitchFamily="34" charset="0"/>
              </a:rPr>
              <a:t>Δεν τον γνωρίζω 5%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4427984" y="2924944"/>
            <a:ext cx="1512168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ΔΞ/ΔΑ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19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826" y="2924944"/>
            <a:ext cx="4323157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48%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2918262"/>
            <a:ext cx="3096344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33%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55576" y="1558533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Είστε ικανοποιημένος/η από το έργο του Περιφερειάρχη κ. Χρήστου </a:t>
            </a:r>
            <a:r>
              <a:rPr lang="el-GR" b="1" dirty="0" err="1">
                <a:latin typeface="Trebuchet MS" pitchFamily="34" charset="0"/>
              </a:rPr>
              <a:t>Μέτιου</a:t>
            </a:r>
            <a:r>
              <a:rPr lang="el-GR" b="1" dirty="0">
                <a:latin typeface="Trebuchet MS" pitchFamily="34" charset="0"/>
              </a:rPr>
              <a:t>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pic>
        <p:nvPicPr>
          <p:cNvPr id="7" name="Picture 2" descr="Στηρίζει την καταστροφική απόφαση της κυβέρνησης για το κλείσιμο των  τελωνείων ο Χ.Μέτιος - EvrosOnline.gr (Alexpoli.gr)"/>
          <p:cNvPicPr>
            <a:picLocks noChangeAspect="1" noChangeArrowheads="1"/>
          </p:cNvPicPr>
          <p:nvPr/>
        </p:nvPicPr>
        <p:blipFill>
          <a:blip r:embed="rId2" cstate="print"/>
          <a:srcRect l="11811" r="7559"/>
          <a:stretch>
            <a:fillRect/>
          </a:stretch>
        </p:blipFill>
        <p:spPr bwMode="auto">
          <a:xfrm>
            <a:off x="6199989" y="1124744"/>
            <a:ext cx="2260443" cy="1577030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3203848" y="6021288"/>
            <a:ext cx="1872208" cy="368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ΔΞ/ΔΑ 15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l-GR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3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2" y="6021288"/>
            <a:ext cx="3168353" cy="368424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 37%</a:t>
            </a: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6021288"/>
            <a:ext cx="3927624" cy="368424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 48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s-MX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34728" y="5661248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u="sng" dirty="0">
                <a:latin typeface="Trebuchet MS" pitchFamily="34" charset="0"/>
              </a:rPr>
              <a:t>Σύνολο Περιφερειών Βόρειας Ελλάδας: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39552" y="1412776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Κατά τη γνώμη σας ο Περιφερειάρχης κ. Χρήστος </a:t>
            </a:r>
            <a:r>
              <a:rPr lang="el-GR" b="1" dirty="0" err="1">
                <a:latin typeface="Trebuchet MS" pitchFamily="34" charset="0"/>
              </a:rPr>
              <a:t>Μέτιος</a:t>
            </a:r>
            <a:r>
              <a:rPr lang="el-GR" b="1" dirty="0">
                <a:latin typeface="Trebuchet MS" pitchFamily="34" charset="0"/>
              </a:rPr>
              <a:t> πρέπει να επανεκλεγεί Περιφερειάρχης το 2023;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499992" y="2924944"/>
            <a:ext cx="2016224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ΔΞ/ΔΑ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24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11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826" y="2924944"/>
            <a:ext cx="4395165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48%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2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2918262"/>
            <a:ext cx="2520280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28%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pic>
        <p:nvPicPr>
          <p:cNvPr id="7" name="Picture 2" descr="Στηρίζει την καταστροφική απόφαση της κυβέρνησης για το κλείσιμο των  τελωνείων ο Χ.Μέτιος - EvrosOnline.gr (Alexpoli.gr)"/>
          <p:cNvPicPr>
            <a:picLocks noChangeAspect="1" noChangeArrowheads="1"/>
          </p:cNvPicPr>
          <p:nvPr/>
        </p:nvPicPr>
        <p:blipFill>
          <a:blip r:embed="rId2" cstate="print"/>
          <a:srcRect l="11811" r="7559"/>
          <a:stretch>
            <a:fillRect/>
          </a:stretch>
        </p:blipFill>
        <p:spPr bwMode="auto">
          <a:xfrm>
            <a:off x="6199989" y="1124744"/>
            <a:ext cx="2260443" cy="1577030"/>
          </a:xfrm>
          <a:prstGeom prst="rect">
            <a:avLst/>
          </a:prstGeom>
          <a:noFill/>
        </p:spPr>
      </p:pic>
      <p:sp>
        <p:nvSpPr>
          <p:cNvPr id="15" name="14 - Ορθογώνιο"/>
          <p:cNvSpPr/>
          <p:nvPr/>
        </p:nvSpPr>
        <p:spPr>
          <a:xfrm>
            <a:off x="3275856" y="6021288"/>
            <a:ext cx="1656184" cy="368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ΔΞ/ΔΑ 18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l-GR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6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1" y="6021288"/>
            <a:ext cx="3168355" cy="368424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 38%</a:t>
            </a:r>
          </a:p>
        </p:txBody>
      </p:sp>
      <p:sp>
        <p:nvSpPr>
          <p:cNvPr id="17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6021288"/>
            <a:ext cx="4071640" cy="368424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 44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s-MX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434728" y="5661248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u="sng" dirty="0">
                <a:latin typeface="Trebuchet MS" pitchFamily="34" charset="0"/>
              </a:rPr>
              <a:t>Σύνολο Περιφερειών Βόρειας Ελλάδας: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979712" y="836712"/>
            <a:ext cx="5348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Cambria" pitchFamily="18" charset="0"/>
                <a:ea typeface="Cambria" pitchFamily="18" charset="0"/>
              </a:rPr>
              <a:t>Α’ ΘΕΣΣΑΛΟΝΙΚΗΣ (Ν=627)</a:t>
            </a:r>
          </a:p>
        </p:txBody>
      </p:sp>
      <p:pic>
        <p:nvPicPr>
          <p:cNvPr id="4" name="3 - Εικόνα" descr="1200px-Thessaloniki_A_constituency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760640" cy="42772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27584" y="406405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Ποιο έργο θεωρείτε ότι είναι το σημαντικότερο για την Θεσσαλονίκη;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sz="1400" i="1" dirty="0">
              <a:latin typeface="Trebuchet MS" pitchFamily="34" charset="0"/>
            </a:endParaRPr>
          </a:p>
        </p:txBody>
      </p:sp>
      <p:graphicFrame>
        <p:nvGraphicFramePr>
          <p:cNvPr id="7" name="Chart 5"/>
          <p:cNvGraphicFramePr>
            <a:graphicFrameLocks/>
          </p:cNvGraphicFramePr>
          <p:nvPr/>
        </p:nvGraphicFramePr>
        <p:xfrm>
          <a:off x="611560" y="1052736"/>
          <a:ext cx="756084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8370" name="Picture 2" descr="Μετρό : Πότε η Θεσσαλονίκη θα... μπει στις ράγες - ΤΑ ΝΕ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132" y="4509120"/>
            <a:ext cx="3135896" cy="2090597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611560" y="5445224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A’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55576" y="6021288"/>
            <a:ext cx="2281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Θεσσαλονίκης</a:t>
            </a:r>
            <a:endParaRPr lang="el-GR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522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27584" y="406405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Ποια από τις δύο λύσεις για την κατασκευή του Σταθμού Βενιζέλου του Μετρό σας βρίσκει σύμφωνους;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sz="1400" i="1" dirty="0">
              <a:latin typeface="Trebuchet MS" pitchFamily="34" charset="0"/>
            </a:endParaRPr>
          </a:p>
        </p:txBody>
      </p:sp>
      <p:pic>
        <p:nvPicPr>
          <p:cNvPr id="58370" name="Picture 2" descr="Μετρό : Πότε η Θεσσαλονίκη θα... μπει στις ράγες - ΤΑ ΝΕ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132" y="4509120"/>
            <a:ext cx="3135896" cy="2090597"/>
          </a:xfrm>
          <a:prstGeom prst="rect">
            <a:avLst/>
          </a:prstGeom>
          <a:noFill/>
        </p:spPr>
      </p:pic>
      <p:graphicFrame>
        <p:nvGraphicFramePr>
          <p:cNvPr id="5" name="Chart 7"/>
          <p:cNvGraphicFramePr>
            <a:graphicFrameLocks/>
          </p:cNvGraphicFramePr>
          <p:nvPr/>
        </p:nvGraphicFramePr>
        <p:xfrm>
          <a:off x="467544" y="1196752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2555776" y="5445224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A’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699792" y="6021288"/>
            <a:ext cx="2281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Θεσσαλονίκης</a:t>
            </a:r>
            <a:endParaRPr lang="el-GR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522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27584" y="406405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Συμφωνείτε ή διαφωνείτε με τη δημιουργία Μητροπολιτικού Δήμου για όλο το Πολεοδομικό Συγκρότημα Θεσσαλονίκης;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sz="1400" i="1" dirty="0">
              <a:latin typeface="Trebuchet MS" pitchFamily="34" charset="0"/>
            </a:endParaRPr>
          </a:p>
        </p:txBody>
      </p:sp>
      <p:pic>
        <p:nvPicPr>
          <p:cNvPr id="60418" name="Picture 2" descr="Αυτά είναι τα πέντε νέα τοπόσημα του δήμου Θεσσαλονίκης"/>
          <p:cNvPicPr>
            <a:picLocks noChangeAspect="1" noChangeArrowheads="1"/>
          </p:cNvPicPr>
          <p:nvPr/>
        </p:nvPicPr>
        <p:blipFill>
          <a:blip r:embed="rId2" cstate="print"/>
          <a:srcRect b="4126"/>
          <a:stretch>
            <a:fillRect/>
          </a:stretch>
        </p:blipFill>
        <p:spPr bwMode="auto">
          <a:xfrm>
            <a:off x="4847356" y="4320159"/>
            <a:ext cx="4045124" cy="2277193"/>
          </a:xfrm>
          <a:prstGeom prst="rect">
            <a:avLst/>
          </a:prstGeom>
          <a:noFill/>
        </p:spPr>
      </p:pic>
      <p:graphicFrame>
        <p:nvGraphicFramePr>
          <p:cNvPr id="6" name="Chart 7"/>
          <p:cNvGraphicFramePr>
            <a:graphicFrameLocks/>
          </p:cNvGraphicFramePr>
          <p:nvPr/>
        </p:nvGraphicFramePr>
        <p:xfrm>
          <a:off x="899592" y="1196752"/>
          <a:ext cx="7344815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1835696" y="5445224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A’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979712" y="6021288"/>
            <a:ext cx="2281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Θεσσαλονίκης</a:t>
            </a:r>
            <a:endParaRPr lang="el-GR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522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39552" y="1558533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Είστε ικανοποιημένος από τους Βουλευτές της εκλογικής σας Περιφέρειας;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sp>
        <p:nvSpPr>
          <p:cNvPr id="1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8112" y="2420888"/>
            <a:ext cx="4427984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59%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2420888"/>
            <a:ext cx="2664296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Ναι/Μάλλον Ναι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32%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1448035" y="4365104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latin typeface="Trebuchet MS" pitchFamily="34" charset="0"/>
              </a:rPr>
              <a:t>ΔΞ/ΔΑ 9%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6084168" y="1052736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A’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228184" y="1628800"/>
            <a:ext cx="2281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Θεσσαλονίκης</a:t>
            </a:r>
            <a:endParaRPr lang="el-GR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39552" y="1196752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Σε γενικές γραμμές θα λέγατε ότι οι Βουλευτές της εκλογικής σας Περιφέρειας πρέπει να επανεκλεγούν;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sp>
        <p:nvSpPr>
          <p:cNvPr id="1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59632" y="2420888"/>
            <a:ext cx="4032448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53%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2420888"/>
            <a:ext cx="2664296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Ναι/Μάλλον Ναι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32%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1574191" y="4365104"/>
            <a:ext cx="2925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latin typeface="Trebuchet MS" pitchFamily="34" charset="0"/>
              </a:rPr>
              <a:t>Δεν γνωρίζω/ Δεν έχω γνώμη 15%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6084168" y="1052736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A’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228184" y="1628800"/>
            <a:ext cx="2281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Θεσσαλονίκης</a:t>
            </a:r>
            <a:endParaRPr lang="el-GR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476672"/>
            <a:ext cx="6480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Ποια είναι τα βασικά χαρακτηριστικά / προσόντα που πρέπει να έχει κατά τη γνώμη σας κάποιος Βουλευτής;</a:t>
            </a:r>
            <a:r>
              <a:rPr lang="en-US" b="1" dirty="0">
                <a:latin typeface="Trebuchet MS" pitchFamily="34" charset="0"/>
              </a:rPr>
              <a:t>”</a:t>
            </a:r>
            <a:r>
              <a:rPr lang="el-GR" b="1" dirty="0">
                <a:latin typeface="Trebuchet MS" pitchFamily="34" charset="0"/>
              </a:rPr>
              <a:t> </a:t>
            </a:r>
            <a:r>
              <a:rPr lang="el-GR" sz="1400" i="1" dirty="0">
                <a:latin typeface="Trebuchet MS" pitchFamily="34" charset="0"/>
              </a:rPr>
              <a:t>(μέχρι 2 επιλογές)</a:t>
            </a:r>
          </a:p>
        </p:txBody>
      </p:sp>
      <p:grpSp>
        <p:nvGrpSpPr>
          <p:cNvPr id="37" name="Group 1">
            <a:extLst>
              <a:ext uri="{FF2B5EF4-FFF2-40B4-BE49-F238E27FC236}">
                <a16:creationId xmlns:a16="http://schemas.microsoft.com/office/drawing/2014/main" id="{5D45774D-E0B2-B047-B494-324250AC628E}"/>
              </a:ext>
            </a:extLst>
          </p:cNvPr>
          <p:cNvGrpSpPr/>
          <p:nvPr/>
        </p:nvGrpSpPr>
        <p:grpSpPr>
          <a:xfrm flipH="1">
            <a:off x="251520" y="1742483"/>
            <a:ext cx="2828262" cy="3672408"/>
            <a:chOff x="16562476" y="4839075"/>
            <a:chExt cx="6116675" cy="7267555"/>
          </a:xfrm>
        </p:grpSpPr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E0527539-8743-954C-92B8-9ADECFC7D50E}"/>
                </a:ext>
              </a:extLst>
            </p:cNvPr>
            <p:cNvSpPr/>
            <p:nvPr/>
          </p:nvSpPr>
          <p:spPr>
            <a:xfrm flipH="1">
              <a:off x="17292171" y="5089262"/>
              <a:ext cx="5242887" cy="3868743"/>
            </a:xfrm>
            <a:custGeom>
              <a:avLst/>
              <a:gdLst>
                <a:gd name="connsiteX0" fmla="*/ 2412834 w 3218957"/>
                <a:gd name="connsiteY0" fmla="*/ 126381 h 2375278"/>
                <a:gd name="connsiteX1" fmla="*/ 137498 w 3218957"/>
                <a:gd name="connsiteY1" fmla="*/ 628694 h 2375278"/>
                <a:gd name="connsiteX2" fmla="*/ 167351 w 3218957"/>
                <a:gd name="connsiteY2" fmla="*/ 2175870 h 2375278"/>
                <a:gd name="connsiteX3" fmla="*/ 3230553 w 3218957"/>
                <a:gd name="connsiteY3" fmla="*/ 2377055 h 2375278"/>
                <a:gd name="connsiteX4" fmla="*/ 2412834 w 3218957"/>
                <a:gd name="connsiteY4" fmla="*/ 126381 h 2375278"/>
                <a:gd name="connsiteX5" fmla="*/ 2412834 w 3218957"/>
                <a:gd name="connsiteY5" fmla="*/ 126381 h 237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8957" h="2375278">
                  <a:moveTo>
                    <a:pt x="2412834" y="126381"/>
                  </a:moveTo>
                  <a:cubicBezTo>
                    <a:pt x="1667801" y="69271"/>
                    <a:pt x="942237" y="-317523"/>
                    <a:pt x="137498" y="628694"/>
                  </a:cubicBezTo>
                  <a:cubicBezTo>
                    <a:pt x="-59793" y="1304935"/>
                    <a:pt x="-40324" y="1508716"/>
                    <a:pt x="167351" y="2175870"/>
                  </a:cubicBezTo>
                  <a:lnTo>
                    <a:pt x="3230553" y="2377055"/>
                  </a:lnTo>
                  <a:cubicBezTo>
                    <a:pt x="2957980" y="1626831"/>
                    <a:pt x="3365541" y="676719"/>
                    <a:pt x="2412834" y="126381"/>
                  </a:cubicBezTo>
                  <a:lnTo>
                    <a:pt x="2412834" y="126381"/>
                  </a:lnTo>
                  <a:close/>
                </a:path>
              </a:pathLst>
            </a:custGeom>
            <a:solidFill>
              <a:schemeClr val="accent1"/>
            </a:solidFill>
            <a:ln w="12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65">
              <a:extLst>
                <a:ext uri="{FF2B5EF4-FFF2-40B4-BE49-F238E27FC236}">
                  <a16:creationId xmlns:a16="http://schemas.microsoft.com/office/drawing/2014/main" id="{A08A3C7E-4159-6947-A0B4-7780C1A0FBCB}"/>
                </a:ext>
              </a:extLst>
            </p:cNvPr>
            <p:cNvSpPr/>
            <p:nvPr/>
          </p:nvSpPr>
          <p:spPr>
            <a:xfrm flipH="1">
              <a:off x="16562476" y="4839075"/>
              <a:ext cx="6116675" cy="7267555"/>
            </a:xfrm>
            <a:custGeom>
              <a:avLst/>
              <a:gdLst>
                <a:gd name="connsiteX0" fmla="*/ 2853658 w 6116675"/>
                <a:gd name="connsiteY0" fmla="*/ 404765 h 7267555"/>
                <a:gd name="connsiteX1" fmla="*/ 2162886 w 6116675"/>
                <a:gd name="connsiteY1" fmla="*/ 462374 h 7267555"/>
                <a:gd name="connsiteX2" fmla="*/ 1019176 w 6116675"/>
                <a:gd name="connsiteY2" fmla="*/ 1056426 h 7267555"/>
                <a:gd name="connsiteX3" fmla="*/ 530825 w 6116675"/>
                <a:gd name="connsiteY3" fmla="*/ 1984502 h 7267555"/>
                <a:gd name="connsiteX4" fmla="*/ 537168 w 6116675"/>
                <a:gd name="connsiteY4" fmla="*/ 3043649 h 7267555"/>
                <a:gd name="connsiteX5" fmla="*/ 854278 w 6116675"/>
                <a:gd name="connsiteY5" fmla="*/ 3531998 h 7267555"/>
                <a:gd name="connsiteX6" fmla="*/ 1177730 w 6116675"/>
                <a:gd name="connsiteY6" fmla="*/ 3764545 h 7267555"/>
                <a:gd name="connsiteX7" fmla="*/ 1583632 w 6116675"/>
                <a:gd name="connsiteY7" fmla="*/ 3813170 h 7267555"/>
                <a:gd name="connsiteX8" fmla="*/ 1702019 w 6116675"/>
                <a:gd name="connsiteY8" fmla="*/ 3686326 h 7267555"/>
                <a:gd name="connsiteX9" fmla="*/ 1763063 w 6116675"/>
                <a:gd name="connsiteY9" fmla="*/ 3581415 h 7267555"/>
                <a:gd name="connsiteX10" fmla="*/ 1813797 w 6116675"/>
                <a:gd name="connsiteY10" fmla="*/ 3473636 h 7267555"/>
                <a:gd name="connsiteX11" fmla="*/ 1689337 w 6116675"/>
                <a:gd name="connsiteY11" fmla="*/ 3236029 h 7267555"/>
                <a:gd name="connsiteX12" fmla="*/ 1621686 w 6116675"/>
                <a:gd name="connsiteY12" fmla="*/ 2908349 h 7267555"/>
                <a:gd name="connsiteX13" fmla="*/ 1824637 w 6116675"/>
                <a:gd name="connsiteY13" fmla="*/ 2629293 h 7267555"/>
                <a:gd name="connsiteX14" fmla="*/ 2103793 w 6116675"/>
                <a:gd name="connsiteY14" fmla="*/ 2564780 h 7267555"/>
                <a:gd name="connsiteX15" fmla="*/ 2197267 w 6116675"/>
                <a:gd name="connsiteY15" fmla="*/ 2580408 h 7267555"/>
                <a:gd name="connsiteX16" fmla="*/ 2188254 w 6116675"/>
                <a:gd name="connsiteY16" fmla="*/ 2559527 h 7267555"/>
                <a:gd name="connsiteX17" fmla="*/ 2317212 w 6116675"/>
                <a:gd name="connsiteY17" fmla="*/ 2409429 h 7267555"/>
                <a:gd name="connsiteX18" fmla="*/ 2858414 w 6116675"/>
                <a:gd name="connsiteY18" fmla="*/ 2170540 h 7267555"/>
                <a:gd name="connsiteX19" fmla="*/ 3748436 w 6116675"/>
                <a:gd name="connsiteY19" fmla="*/ 2202250 h 7267555"/>
                <a:gd name="connsiteX20" fmla="*/ 4837181 w 6116675"/>
                <a:gd name="connsiteY20" fmla="*/ 1584943 h 7267555"/>
                <a:gd name="connsiteX21" fmla="*/ 4775873 w 6116675"/>
                <a:gd name="connsiteY21" fmla="*/ 1333369 h 7267555"/>
                <a:gd name="connsiteX22" fmla="*/ 3553942 w 6116675"/>
                <a:gd name="connsiteY22" fmla="*/ 496198 h 7267555"/>
                <a:gd name="connsiteX23" fmla="*/ 2853658 w 6116675"/>
                <a:gd name="connsiteY23" fmla="*/ 404765 h 7267555"/>
                <a:gd name="connsiteX24" fmla="*/ 2775965 w 6116675"/>
                <a:gd name="connsiteY24" fmla="*/ 1507 h 7267555"/>
                <a:gd name="connsiteX25" fmla="*/ 3691357 w 6116675"/>
                <a:gd name="connsiteY25" fmla="*/ 141036 h 7267555"/>
                <a:gd name="connsiteX26" fmla="*/ 4520071 w 6116675"/>
                <a:gd name="connsiteY26" fmla="*/ 479285 h 7267555"/>
                <a:gd name="connsiteX27" fmla="*/ 5179659 w 6116675"/>
                <a:gd name="connsiteY27" fmla="*/ 1022601 h 7267555"/>
                <a:gd name="connsiteX28" fmla="*/ 5298048 w 6116675"/>
                <a:gd name="connsiteY28" fmla="*/ 1312228 h 7267555"/>
                <a:gd name="connsiteX29" fmla="*/ 5412208 w 6116675"/>
                <a:gd name="connsiteY29" fmla="*/ 1777323 h 7267555"/>
                <a:gd name="connsiteX30" fmla="*/ 5553850 w 6116675"/>
                <a:gd name="connsiteY30" fmla="*/ 2145170 h 7267555"/>
                <a:gd name="connsiteX31" fmla="*/ 5585561 w 6116675"/>
                <a:gd name="connsiteY31" fmla="*/ 2343893 h 7267555"/>
                <a:gd name="connsiteX32" fmla="*/ 5486200 w 6116675"/>
                <a:gd name="connsiteY32" fmla="*/ 2637748 h 7267555"/>
                <a:gd name="connsiteX33" fmla="*/ 5496769 w 6116675"/>
                <a:gd name="connsiteY33" fmla="*/ 2726539 h 7267555"/>
                <a:gd name="connsiteX34" fmla="*/ 5539052 w 6116675"/>
                <a:gd name="connsiteY34" fmla="*/ 2819557 h 7267555"/>
                <a:gd name="connsiteX35" fmla="*/ 5809651 w 6116675"/>
                <a:gd name="connsiteY35" fmla="*/ 3140896 h 7267555"/>
                <a:gd name="connsiteX36" fmla="*/ 6002031 w 6116675"/>
                <a:gd name="connsiteY36" fmla="*/ 3384013 h 7267555"/>
                <a:gd name="connsiteX37" fmla="*/ 6116192 w 6116675"/>
                <a:gd name="connsiteY37" fmla="*/ 3629246 h 7267555"/>
                <a:gd name="connsiteX38" fmla="*/ 6059112 w 6116675"/>
                <a:gd name="connsiteY38" fmla="*/ 3756090 h 7267555"/>
                <a:gd name="connsiteX39" fmla="*/ 5906899 w 6116675"/>
                <a:gd name="connsiteY39" fmla="*/ 3857565 h 7267555"/>
                <a:gd name="connsiteX40" fmla="*/ 5697606 w 6116675"/>
                <a:gd name="connsiteY40" fmla="*/ 3994979 h 7267555"/>
                <a:gd name="connsiteX41" fmla="*/ 5708176 w 6116675"/>
                <a:gd name="connsiteY41" fmla="*/ 4195816 h 7267555"/>
                <a:gd name="connsiteX42" fmla="*/ 5771598 w 6116675"/>
                <a:gd name="connsiteY42" fmla="*/ 4267695 h 7267555"/>
                <a:gd name="connsiteX43" fmla="*/ 5771598 w 6116675"/>
                <a:gd name="connsiteY43" fmla="*/ 4362827 h 7267555"/>
                <a:gd name="connsiteX44" fmla="*/ 5653211 w 6116675"/>
                <a:gd name="connsiteY44" fmla="*/ 4489671 h 7267555"/>
                <a:gd name="connsiteX45" fmla="*/ 5570762 w 6116675"/>
                <a:gd name="connsiteY45" fmla="*/ 4544636 h 7267555"/>
                <a:gd name="connsiteX46" fmla="*/ 5642640 w 6116675"/>
                <a:gd name="connsiteY46" fmla="*/ 4610173 h 7267555"/>
                <a:gd name="connsiteX47" fmla="*/ 5706062 w 6116675"/>
                <a:gd name="connsiteY47" fmla="*/ 4709533 h 7267555"/>
                <a:gd name="connsiteX48" fmla="*/ 5570762 w 6116675"/>
                <a:gd name="connsiteY48" fmla="*/ 4853289 h 7267555"/>
                <a:gd name="connsiteX49" fmla="*/ 5498885 w 6116675"/>
                <a:gd name="connsiteY49" fmla="*/ 4931511 h 7267555"/>
                <a:gd name="connsiteX50" fmla="*/ 5467173 w 6116675"/>
                <a:gd name="connsiteY50" fmla="*/ 5041441 h 7267555"/>
                <a:gd name="connsiteX51" fmla="*/ 5545394 w 6116675"/>
                <a:gd name="connsiteY51" fmla="*/ 5204225 h 7267555"/>
                <a:gd name="connsiteX52" fmla="*/ 5424892 w 6116675"/>
                <a:gd name="connsiteY52" fmla="*/ 5527677 h 7267555"/>
                <a:gd name="connsiteX53" fmla="*/ 5097212 w 6116675"/>
                <a:gd name="connsiteY53" fmla="*/ 5660865 h 7267555"/>
                <a:gd name="connsiteX54" fmla="*/ 4583493 w 6116675"/>
                <a:gd name="connsiteY54" fmla="*/ 5677776 h 7267555"/>
                <a:gd name="connsiteX55" fmla="*/ 3797060 w 6116675"/>
                <a:gd name="connsiteY55" fmla="*/ 5840560 h 7267555"/>
                <a:gd name="connsiteX56" fmla="*/ 3469379 w 6116675"/>
                <a:gd name="connsiteY56" fmla="*/ 6225319 h 7267555"/>
                <a:gd name="connsiteX57" fmla="*/ 3293912 w 6116675"/>
                <a:gd name="connsiteY57" fmla="*/ 6703099 h 7267555"/>
                <a:gd name="connsiteX58" fmla="*/ 3116330 w 6116675"/>
                <a:gd name="connsiteY58" fmla="*/ 7263326 h 7267555"/>
                <a:gd name="connsiteX59" fmla="*/ 2076596 w 6116675"/>
                <a:gd name="connsiteY59" fmla="*/ 7253192 h 7267555"/>
                <a:gd name="connsiteX60" fmla="*/ 2074097 w 6116675"/>
                <a:gd name="connsiteY60" fmla="*/ 7263325 h 7267555"/>
                <a:gd name="connsiteX61" fmla="*/ 344789 w 6116675"/>
                <a:gd name="connsiteY61" fmla="*/ 7267555 h 7267555"/>
                <a:gd name="connsiteX62" fmla="*/ 733778 w 6116675"/>
                <a:gd name="connsiteY62" fmla="*/ 5977974 h 7267555"/>
                <a:gd name="connsiteX63" fmla="*/ 921930 w 6116675"/>
                <a:gd name="connsiteY63" fmla="*/ 5282446 h 7267555"/>
                <a:gd name="connsiteX64" fmla="*/ 993808 w 6116675"/>
                <a:gd name="connsiteY64" fmla="*/ 4855405 h 7267555"/>
                <a:gd name="connsiteX65" fmla="*/ 957868 w 6116675"/>
                <a:gd name="connsiteY65" fmla="*/ 4479100 h 7267555"/>
                <a:gd name="connsiteX66" fmla="*/ 885991 w 6116675"/>
                <a:gd name="connsiteY66" fmla="*/ 4394538 h 7267555"/>
                <a:gd name="connsiteX67" fmla="*/ 890598 w 6116675"/>
                <a:gd name="connsiteY67" fmla="*/ 4392416 h 7267555"/>
                <a:gd name="connsiteX68" fmla="*/ 678018 w 6116675"/>
                <a:gd name="connsiteY68" fmla="*/ 4174146 h 7267555"/>
                <a:gd name="connsiteX69" fmla="*/ 477974 w 6116675"/>
                <a:gd name="connsiteY69" fmla="*/ 3918873 h 7267555"/>
                <a:gd name="connsiteX70" fmla="*/ 97442 w 6116675"/>
                <a:gd name="connsiteY70" fmla="*/ 3126097 h 7267555"/>
                <a:gd name="connsiteX71" fmla="*/ 4424 w 6116675"/>
                <a:gd name="connsiteY71" fmla="*/ 2259330 h 7267555"/>
                <a:gd name="connsiteX72" fmla="*/ 351130 w 6116675"/>
                <a:gd name="connsiteY72" fmla="*/ 1128304 h 7267555"/>
                <a:gd name="connsiteX73" fmla="*/ 1642825 w 6116675"/>
                <a:gd name="connsiteY73" fmla="*/ 155833 h 7267555"/>
                <a:gd name="connsiteX74" fmla="*/ 2775965 w 6116675"/>
                <a:gd name="connsiteY74" fmla="*/ 1507 h 726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116675" h="7267555">
                  <a:moveTo>
                    <a:pt x="2853658" y="404765"/>
                  </a:moveTo>
                  <a:cubicBezTo>
                    <a:pt x="2619525" y="398952"/>
                    <a:pt x="2386978" y="417978"/>
                    <a:pt x="2162886" y="462374"/>
                  </a:cubicBezTo>
                  <a:cubicBezTo>
                    <a:pt x="1731617" y="546935"/>
                    <a:pt x="1325716" y="732973"/>
                    <a:pt x="1019176" y="1056426"/>
                  </a:cubicBezTo>
                  <a:cubicBezTo>
                    <a:pt x="765488" y="1318570"/>
                    <a:pt x="615389" y="1650479"/>
                    <a:pt x="530825" y="1984502"/>
                  </a:cubicBezTo>
                  <a:cubicBezTo>
                    <a:pt x="442036" y="2331208"/>
                    <a:pt x="412438" y="2694827"/>
                    <a:pt x="537168" y="3043649"/>
                  </a:cubicBezTo>
                  <a:cubicBezTo>
                    <a:pt x="604818" y="3227573"/>
                    <a:pt x="714751" y="3398812"/>
                    <a:pt x="854278" y="3531998"/>
                  </a:cubicBezTo>
                  <a:cubicBezTo>
                    <a:pt x="949412" y="3625018"/>
                    <a:pt x="1059343" y="3699009"/>
                    <a:pt x="1177730" y="3764545"/>
                  </a:cubicBezTo>
                  <a:cubicBezTo>
                    <a:pt x="1306688" y="3836423"/>
                    <a:pt x="1458902" y="3885047"/>
                    <a:pt x="1583632" y="3813170"/>
                  </a:cubicBezTo>
                  <a:cubicBezTo>
                    <a:pt x="1634369" y="3781458"/>
                    <a:pt x="1670309" y="3734949"/>
                    <a:pt x="1702019" y="3686326"/>
                  </a:cubicBezTo>
                  <a:cubicBezTo>
                    <a:pt x="1723160" y="3652501"/>
                    <a:pt x="1743772" y="3617618"/>
                    <a:pt x="1763063" y="3581415"/>
                  </a:cubicBezTo>
                  <a:lnTo>
                    <a:pt x="1813797" y="3473636"/>
                  </a:lnTo>
                  <a:lnTo>
                    <a:pt x="1689337" y="3236029"/>
                  </a:lnTo>
                  <a:cubicBezTo>
                    <a:pt x="1642827" y="3130326"/>
                    <a:pt x="1604773" y="3018280"/>
                    <a:pt x="1621686" y="2908349"/>
                  </a:cubicBezTo>
                  <a:cubicBezTo>
                    <a:pt x="1638599" y="2789961"/>
                    <a:pt x="1714704" y="2694829"/>
                    <a:pt x="1824637" y="2629293"/>
                  </a:cubicBezTo>
                  <a:cubicBezTo>
                    <a:pt x="1910256" y="2580141"/>
                    <a:pt x="2007768" y="2558339"/>
                    <a:pt x="2103793" y="2564780"/>
                  </a:cubicBezTo>
                  <a:lnTo>
                    <a:pt x="2197267" y="2580408"/>
                  </a:lnTo>
                  <a:lnTo>
                    <a:pt x="2188254" y="2559527"/>
                  </a:lnTo>
                  <a:cubicBezTo>
                    <a:pt x="2224194" y="2504561"/>
                    <a:pt x="2266475" y="2453824"/>
                    <a:pt x="2317212" y="2409429"/>
                  </a:cubicBezTo>
                  <a:cubicBezTo>
                    <a:pt x="2469426" y="2269900"/>
                    <a:pt x="2655463" y="2198022"/>
                    <a:pt x="2858414" y="2170540"/>
                  </a:cubicBezTo>
                  <a:cubicBezTo>
                    <a:pt x="3145927" y="2130372"/>
                    <a:pt x="3452468" y="2181109"/>
                    <a:pt x="3748436" y="2202250"/>
                  </a:cubicBezTo>
                  <a:cubicBezTo>
                    <a:pt x="4285409" y="2240303"/>
                    <a:pt x="4830839" y="2039468"/>
                    <a:pt x="4837181" y="1584943"/>
                  </a:cubicBezTo>
                  <a:cubicBezTo>
                    <a:pt x="4839295" y="1500380"/>
                    <a:pt x="4811812" y="1415817"/>
                    <a:pt x="4775873" y="1333369"/>
                  </a:cubicBezTo>
                  <a:cubicBezTo>
                    <a:pt x="4564466" y="868274"/>
                    <a:pt x="4067661" y="618814"/>
                    <a:pt x="3553942" y="496198"/>
                  </a:cubicBezTo>
                  <a:cubicBezTo>
                    <a:pt x="3323509" y="441233"/>
                    <a:pt x="3087790" y="410579"/>
                    <a:pt x="2853658" y="404765"/>
                  </a:cubicBezTo>
                  <a:close/>
                  <a:moveTo>
                    <a:pt x="2775965" y="1507"/>
                  </a:moveTo>
                  <a:cubicBezTo>
                    <a:pt x="3086733" y="12077"/>
                    <a:pt x="3395388" y="58586"/>
                    <a:pt x="3691357" y="141036"/>
                  </a:cubicBezTo>
                  <a:cubicBezTo>
                    <a:pt x="3978869" y="223483"/>
                    <a:pt x="4255813" y="335530"/>
                    <a:pt x="4520071" y="479285"/>
                  </a:cubicBezTo>
                  <a:cubicBezTo>
                    <a:pt x="4780102" y="618814"/>
                    <a:pt x="5027447" y="787939"/>
                    <a:pt x="5179659" y="1022601"/>
                  </a:cubicBezTo>
                  <a:cubicBezTo>
                    <a:pt x="5234626" y="1111391"/>
                    <a:pt x="5276907" y="1210753"/>
                    <a:pt x="5298048" y="1312228"/>
                  </a:cubicBezTo>
                  <a:cubicBezTo>
                    <a:pt x="5327644" y="1470784"/>
                    <a:pt x="5361470" y="1627224"/>
                    <a:pt x="5412208" y="1777323"/>
                  </a:cubicBezTo>
                  <a:cubicBezTo>
                    <a:pt x="5450260" y="1902053"/>
                    <a:pt x="5496769" y="2024669"/>
                    <a:pt x="5553850" y="2145170"/>
                  </a:cubicBezTo>
                  <a:cubicBezTo>
                    <a:pt x="5585561" y="2206478"/>
                    <a:pt x="5600360" y="2276243"/>
                    <a:pt x="5585561" y="2343893"/>
                  </a:cubicBezTo>
                  <a:cubicBezTo>
                    <a:pt x="5564421" y="2447482"/>
                    <a:pt x="5492541" y="2536273"/>
                    <a:pt x="5486200" y="2637748"/>
                  </a:cubicBezTo>
                  <a:cubicBezTo>
                    <a:pt x="5486200" y="2669459"/>
                    <a:pt x="5490428" y="2699056"/>
                    <a:pt x="5496769" y="2726539"/>
                  </a:cubicBezTo>
                  <a:cubicBezTo>
                    <a:pt x="5507340" y="2762478"/>
                    <a:pt x="5522139" y="2792075"/>
                    <a:pt x="5539052" y="2819557"/>
                  </a:cubicBezTo>
                  <a:cubicBezTo>
                    <a:pt x="5632070" y="2925262"/>
                    <a:pt x="5720861" y="3030964"/>
                    <a:pt x="5809651" y="3140896"/>
                  </a:cubicBezTo>
                  <a:cubicBezTo>
                    <a:pt x="5877303" y="3221231"/>
                    <a:pt x="5940725" y="3307908"/>
                    <a:pt x="6002031" y="3384013"/>
                  </a:cubicBezTo>
                  <a:cubicBezTo>
                    <a:pt x="6065453" y="3458005"/>
                    <a:pt x="6122534" y="3529884"/>
                    <a:pt x="6116192" y="3629246"/>
                  </a:cubicBezTo>
                  <a:cubicBezTo>
                    <a:pt x="6111964" y="3677869"/>
                    <a:pt x="6090823" y="3718036"/>
                    <a:pt x="6059112" y="3756090"/>
                  </a:cubicBezTo>
                  <a:cubicBezTo>
                    <a:pt x="6021058" y="3800485"/>
                    <a:pt x="5963979" y="3834309"/>
                    <a:pt x="5906899" y="3857565"/>
                  </a:cubicBezTo>
                  <a:cubicBezTo>
                    <a:pt x="5828678" y="3893503"/>
                    <a:pt x="5739888" y="3923101"/>
                    <a:pt x="5697606" y="3994979"/>
                  </a:cubicBezTo>
                  <a:cubicBezTo>
                    <a:pt x="5661667" y="4058401"/>
                    <a:pt x="5668010" y="4134508"/>
                    <a:pt x="5708176" y="4195816"/>
                  </a:cubicBezTo>
                  <a:cubicBezTo>
                    <a:pt x="5725089" y="4223298"/>
                    <a:pt x="5746229" y="4246553"/>
                    <a:pt x="5771598" y="4267695"/>
                  </a:cubicBezTo>
                  <a:cubicBezTo>
                    <a:pt x="5782169" y="4297291"/>
                    <a:pt x="5782169" y="4331117"/>
                    <a:pt x="5771598" y="4362827"/>
                  </a:cubicBezTo>
                  <a:cubicBezTo>
                    <a:pt x="5748343" y="4417792"/>
                    <a:pt x="5699720" y="4455845"/>
                    <a:pt x="5653211" y="4489671"/>
                  </a:cubicBezTo>
                  <a:cubicBezTo>
                    <a:pt x="5627843" y="4510812"/>
                    <a:pt x="5598245" y="4527723"/>
                    <a:pt x="5570762" y="4544636"/>
                  </a:cubicBezTo>
                  <a:cubicBezTo>
                    <a:pt x="5596131" y="4565777"/>
                    <a:pt x="5617272" y="4589031"/>
                    <a:pt x="5642640" y="4610173"/>
                  </a:cubicBezTo>
                  <a:cubicBezTo>
                    <a:pt x="5674352" y="4637656"/>
                    <a:pt x="5706062" y="4669366"/>
                    <a:pt x="5706062" y="4709533"/>
                  </a:cubicBezTo>
                  <a:cubicBezTo>
                    <a:pt x="5706062" y="4777183"/>
                    <a:pt x="5627843" y="4808895"/>
                    <a:pt x="5570762" y="4853289"/>
                  </a:cubicBezTo>
                  <a:cubicBezTo>
                    <a:pt x="5541166" y="4874431"/>
                    <a:pt x="5515796" y="4899799"/>
                    <a:pt x="5498885" y="4931511"/>
                  </a:cubicBezTo>
                  <a:cubicBezTo>
                    <a:pt x="5477744" y="4965335"/>
                    <a:pt x="5462945" y="5001275"/>
                    <a:pt x="5467173" y="5041441"/>
                  </a:cubicBezTo>
                  <a:cubicBezTo>
                    <a:pt x="5473515" y="5102749"/>
                    <a:pt x="5524253" y="5147145"/>
                    <a:pt x="5545394" y="5204225"/>
                  </a:cubicBezTo>
                  <a:cubicBezTo>
                    <a:pt x="5591903" y="5322613"/>
                    <a:pt x="5532709" y="5445229"/>
                    <a:pt x="5424892" y="5527677"/>
                  </a:cubicBezTo>
                  <a:cubicBezTo>
                    <a:pt x="5340329" y="5595329"/>
                    <a:pt x="5221942" y="5639723"/>
                    <a:pt x="5097212" y="5660865"/>
                  </a:cubicBezTo>
                  <a:cubicBezTo>
                    <a:pt x="4925971" y="5688347"/>
                    <a:pt x="4754732" y="5677776"/>
                    <a:pt x="4583493" y="5677776"/>
                  </a:cubicBezTo>
                  <a:cubicBezTo>
                    <a:pt x="4310778" y="5673547"/>
                    <a:pt x="4025380" y="5690461"/>
                    <a:pt x="3797060" y="5840560"/>
                  </a:cubicBezTo>
                  <a:cubicBezTo>
                    <a:pt x="3646962" y="5935692"/>
                    <a:pt x="3547600" y="6070993"/>
                    <a:pt x="3469379" y="6225319"/>
                  </a:cubicBezTo>
                  <a:cubicBezTo>
                    <a:pt x="3393272" y="6375418"/>
                    <a:pt x="3344649" y="6542429"/>
                    <a:pt x="3293912" y="6703099"/>
                  </a:cubicBezTo>
                  <a:cubicBezTo>
                    <a:pt x="3236832" y="6891251"/>
                    <a:pt x="3177638" y="7079403"/>
                    <a:pt x="3116330" y="7263326"/>
                  </a:cubicBezTo>
                  <a:lnTo>
                    <a:pt x="2076596" y="7253192"/>
                  </a:lnTo>
                  <a:lnTo>
                    <a:pt x="2074097" y="7263325"/>
                  </a:lnTo>
                  <a:lnTo>
                    <a:pt x="344789" y="7267555"/>
                  </a:lnTo>
                  <a:cubicBezTo>
                    <a:pt x="473747" y="6838399"/>
                    <a:pt x="602705" y="6407129"/>
                    <a:pt x="733778" y="5977974"/>
                  </a:cubicBezTo>
                  <a:cubicBezTo>
                    <a:pt x="801428" y="5749654"/>
                    <a:pt x="871192" y="5510765"/>
                    <a:pt x="921930" y="5282446"/>
                  </a:cubicBezTo>
                  <a:cubicBezTo>
                    <a:pt x="953640" y="5138689"/>
                    <a:pt x="976895" y="4992818"/>
                    <a:pt x="993808" y="4855405"/>
                  </a:cubicBezTo>
                  <a:cubicBezTo>
                    <a:pt x="1010721" y="4724331"/>
                    <a:pt x="1025519" y="4599601"/>
                    <a:pt x="957868" y="4479100"/>
                  </a:cubicBezTo>
                  <a:cubicBezTo>
                    <a:pt x="938843" y="4449504"/>
                    <a:pt x="913473" y="4417792"/>
                    <a:pt x="885991" y="4394538"/>
                  </a:cubicBezTo>
                  <a:lnTo>
                    <a:pt x="890598" y="4392416"/>
                  </a:lnTo>
                  <a:lnTo>
                    <a:pt x="678018" y="4174146"/>
                  </a:lnTo>
                  <a:cubicBezTo>
                    <a:pt x="606932" y="4092755"/>
                    <a:pt x="540339" y="4007663"/>
                    <a:pt x="477974" y="3918873"/>
                  </a:cubicBezTo>
                  <a:cubicBezTo>
                    <a:pt x="306735" y="3675755"/>
                    <a:pt x="179891" y="3405154"/>
                    <a:pt x="97442" y="3126097"/>
                  </a:cubicBezTo>
                  <a:cubicBezTo>
                    <a:pt x="19221" y="2847041"/>
                    <a:pt x="-12489" y="2553184"/>
                    <a:pt x="4424" y="2259330"/>
                  </a:cubicBezTo>
                  <a:cubicBezTo>
                    <a:pt x="29792" y="1855544"/>
                    <a:pt x="139724" y="1464441"/>
                    <a:pt x="351130" y="1128304"/>
                  </a:cubicBezTo>
                  <a:cubicBezTo>
                    <a:pt x="638644" y="671665"/>
                    <a:pt x="1101623" y="337642"/>
                    <a:pt x="1642825" y="155833"/>
                  </a:cubicBezTo>
                  <a:cubicBezTo>
                    <a:pt x="2010673" y="35331"/>
                    <a:pt x="2395433" y="-9064"/>
                    <a:pt x="2775965" y="1507"/>
                  </a:cubicBezTo>
                  <a:close/>
                </a:path>
              </a:pathLst>
            </a:custGeom>
            <a:solidFill>
              <a:schemeClr val="tx2"/>
            </a:solidFill>
            <a:ln w="129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771801" y="1556792"/>
            <a:ext cx="5032176" cy="28803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 dirty="0"/>
              <a:t>Εντιμότητα/ Ήθος</a:t>
            </a:r>
            <a:endParaRPr lang="en-US" sz="1400" dirty="0"/>
          </a:p>
        </p:txBody>
      </p:sp>
      <p:sp>
        <p:nvSpPr>
          <p:cNvPr id="6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5220073" y="2086985"/>
            <a:ext cx="2591794" cy="2421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 dirty="0"/>
              <a:t>Εργασιακή Εμπειρία</a:t>
            </a:r>
            <a:endParaRPr lang="en-US" sz="1400" dirty="0"/>
          </a:p>
        </p:txBody>
      </p:sp>
      <p:sp>
        <p:nvSpPr>
          <p:cNvPr id="6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5940151" y="2593070"/>
            <a:ext cx="1871715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 dirty="0"/>
              <a:t>Γνώσεις/ Σπουδές</a:t>
            </a:r>
            <a:endParaRPr lang="en-US" sz="1400" dirty="0"/>
          </a:p>
        </p:txBody>
      </p:sp>
      <p:sp>
        <p:nvSpPr>
          <p:cNvPr id="6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236296" y="3097126"/>
            <a:ext cx="575570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/>
          </a:p>
        </p:txBody>
      </p:sp>
      <p:sp>
        <p:nvSpPr>
          <p:cNvPr id="6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308304" y="3612216"/>
            <a:ext cx="50356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/>
          </a:p>
        </p:txBody>
      </p:sp>
      <p:sp>
        <p:nvSpPr>
          <p:cNvPr id="6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4116272"/>
            <a:ext cx="287540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/>
          </a:p>
        </p:txBody>
      </p:sp>
      <p:sp>
        <p:nvSpPr>
          <p:cNvPr id="6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96336" y="4609294"/>
            <a:ext cx="21553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/>
          </a:p>
        </p:txBody>
      </p:sp>
      <p:sp>
        <p:nvSpPr>
          <p:cNvPr id="6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668344" y="5113350"/>
            <a:ext cx="143523" cy="1550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/>
          </a:p>
        </p:txBody>
      </p:sp>
      <p:sp>
        <p:nvSpPr>
          <p:cNvPr id="6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390" y="1556792"/>
            <a:ext cx="792581" cy="29906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81%</a:t>
            </a:r>
            <a:endParaRPr lang="en-US" sz="1400" dirty="0"/>
          </a:p>
        </p:txBody>
      </p:sp>
      <p:sp>
        <p:nvSpPr>
          <p:cNvPr id="6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883" y="2089014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40%</a:t>
            </a:r>
            <a:endParaRPr lang="en-US" sz="1400" dirty="0"/>
          </a:p>
        </p:txBody>
      </p:sp>
      <p:sp>
        <p:nvSpPr>
          <p:cNvPr id="7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883" y="2593070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32%</a:t>
            </a:r>
            <a:endParaRPr lang="en-US" sz="1400" dirty="0"/>
          </a:p>
        </p:txBody>
      </p:sp>
      <p:sp>
        <p:nvSpPr>
          <p:cNvPr id="7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883" y="3097126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10%</a:t>
            </a:r>
            <a:endParaRPr lang="en-US" sz="1400" dirty="0"/>
          </a:p>
        </p:txBody>
      </p:sp>
      <p:sp>
        <p:nvSpPr>
          <p:cNvPr id="7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390" y="3601182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8%</a:t>
            </a:r>
            <a:endParaRPr lang="en-US" sz="1400" dirty="0"/>
          </a:p>
        </p:txBody>
      </p:sp>
      <p:sp>
        <p:nvSpPr>
          <p:cNvPr id="7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883" y="4105238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3%</a:t>
            </a:r>
            <a:endParaRPr lang="en-US" sz="1400" dirty="0"/>
          </a:p>
        </p:txBody>
      </p:sp>
      <p:sp>
        <p:nvSpPr>
          <p:cNvPr id="7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883" y="4609294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2%</a:t>
            </a:r>
            <a:endParaRPr lang="en-US" sz="1400" dirty="0"/>
          </a:p>
        </p:txBody>
      </p:sp>
      <p:sp>
        <p:nvSpPr>
          <p:cNvPr id="7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883" y="5087224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1%</a:t>
            </a:r>
            <a:endParaRPr lang="en-US" sz="1400" dirty="0"/>
          </a:p>
        </p:txBody>
      </p:sp>
      <p:sp>
        <p:nvSpPr>
          <p:cNvPr id="92" name="6 - TextBox"/>
          <p:cNvSpPr txBox="1"/>
          <p:nvPr/>
        </p:nvSpPr>
        <p:spPr>
          <a:xfrm>
            <a:off x="7668344" y="558924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Trebuchet MS" pitchFamily="34" charset="0"/>
              </a:rPr>
              <a:t>ΑΛΛΟ 5%</a:t>
            </a:r>
          </a:p>
        </p:txBody>
      </p:sp>
      <p:sp>
        <p:nvSpPr>
          <p:cNvPr id="41" name="40 - Ορθογώνιο"/>
          <p:cNvSpPr/>
          <p:nvPr/>
        </p:nvSpPr>
        <p:spPr>
          <a:xfrm>
            <a:off x="5796608" y="3049215"/>
            <a:ext cx="1439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400" dirty="0"/>
              <a:t>Νέος/α σε ηλικία</a:t>
            </a:r>
            <a:endParaRPr lang="en-US" sz="1400" dirty="0"/>
          </a:p>
        </p:txBody>
      </p:sp>
      <p:sp>
        <p:nvSpPr>
          <p:cNvPr id="44" name="43 - Ορθογώνιο"/>
          <p:cNvSpPr/>
          <p:nvPr/>
        </p:nvSpPr>
        <p:spPr>
          <a:xfrm>
            <a:off x="3779912" y="3566334"/>
            <a:ext cx="3525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400" dirty="0"/>
              <a:t>Νέος στην πολιτική/ χωρίς πολιτικό παρελθόν</a:t>
            </a:r>
            <a:endParaRPr lang="en-US" sz="1400" dirty="0"/>
          </a:p>
        </p:txBody>
      </p:sp>
      <p:sp>
        <p:nvSpPr>
          <p:cNvPr id="77" name="76 - Ορθογώνιο"/>
          <p:cNvSpPr/>
          <p:nvPr/>
        </p:nvSpPr>
        <p:spPr>
          <a:xfrm>
            <a:off x="3910865" y="4077072"/>
            <a:ext cx="3607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400" dirty="0"/>
              <a:t>Κομματική ιστορία/ Προσφορά στο κόμμα μου</a:t>
            </a:r>
            <a:endParaRPr lang="en-US" sz="1400" dirty="0"/>
          </a:p>
        </p:txBody>
      </p:sp>
      <p:sp>
        <p:nvSpPr>
          <p:cNvPr id="79" name="78 - Ορθογώνιο"/>
          <p:cNvSpPr/>
          <p:nvPr/>
        </p:nvSpPr>
        <p:spPr>
          <a:xfrm>
            <a:off x="5639057" y="4568065"/>
            <a:ext cx="1963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400" dirty="0"/>
              <a:t>Να τον ξέρω προσωπικά</a:t>
            </a:r>
            <a:endParaRPr lang="en-US" sz="1400" dirty="0"/>
          </a:p>
        </p:txBody>
      </p:sp>
      <p:sp>
        <p:nvSpPr>
          <p:cNvPr id="80" name="79 - Ορθογώνιο"/>
          <p:cNvSpPr/>
          <p:nvPr/>
        </p:nvSpPr>
        <p:spPr>
          <a:xfrm>
            <a:off x="5272324" y="5026239"/>
            <a:ext cx="2403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400" dirty="0"/>
              <a:t>Γνωστός/Δημοφιλής στο κοινό</a:t>
            </a:r>
            <a:endParaRPr lang="en-US" sz="1400" dirty="0"/>
          </a:p>
        </p:txBody>
      </p:sp>
      <p:sp>
        <p:nvSpPr>
          <p:cNvPr id="81" name="80 - Ορθογώνιο"/>
          <p:cNvSpPr/>
          <p:nvPr/>
        </p:nvSpPr>
        <p:spPr>
          <a:xfrm>
            <a:off x="6538629" y="260648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A’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2" name="81 - Ορθογώνιο"/>
          <p:cNvSpPr/>
          <p:nvPr/>
        </p:nvSpPr>
        <p:spPr>
          <a:xfrm>
            <a:off x="6682645" y="836712"/>
            <a:ext cx="2281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Θεσσαλονίκης</a:t>
            </a:r>
            <a:endParaRPr lang="el-GR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18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Ήπειρ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680520" cy="410325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810989" y="1052736"/>
            <a:ext cx="3599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Cambria" pitchFamily="18" charset="0"/>
                <a:ea typeface="Cambria" pitchFamily="18" charset="0"/>
              </a:rPr>
              <a:t>ΗΠΕΙΡΟΣ (Ν=217)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Ορθογώνιο"/>
          <p:cNvSpPr/>
          <p:nvPr/>
        </p:nvSpPr>
        <p:spPr>
          <a:xfrm>
            <a:off x="539552" y="11663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Θα σας διαβάσω μερικά ονόματα Βουλευτών της Α’ Θεσσαλονίκης και θα ήθελα να μου πείτε τι γνώμη έχετε για τον/την καθένα/καθεμιά: </a:t>
            </a:r>
          </a:p>
          <a:p>
            <a:pPr lvl="0"/>
            <a:r>
              <a:rPr lang="el-GR" b="1" dirty="0">
                <a:latin typeface="Trebuchet MS" pitchFamily="34" charset="0"/>
              </a:rPr>
              <a:t>[Νέα Δημοκρατία]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b="1" dirty="0">
              <a:latin typeface="Trebuchet MS" pitchFamily="34" charset="0"/>
            </a:endParaRPr>
          </a:p>
        </p:txBody>
      </p:sp>
      <p:sp>
        <p:nvSpPr>
          <p:cNvPr id="7" name="1 - Ορθογώνιο"/>
          <p:cNvSpPr/>
          <p:nvPr/>
        </p:nvSpPr>
        <p:spPr>
          <a:xfrm>
            <a:off x="683568" y="1268760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Κώστας </a:t>
            </a:r>
            <a:r>
              <a:rPr lang="el-GR" sz="1600" dirty="0" err="1">
                <a:latin typeface="Trebuchet MS" pitchFamily="34" charset="0"/>
              </a:rPr>
              <a:t>Γκιουλέκας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8" name="1 - Ορθογώνιο"/>
          <p:cNvSpPr/>
          <p:nvPr/>
        </p:nvSpPr>
        <p:spPr>
          <a:xfrm>
            <a:off x="683568" y="2673760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Σταύρος Καλαφάτης</a:t>
            </a:r>
          </a:p>
        </p:txBody>
      </p:sp>
      <p:sp>
        <p:nvSpPr>
          <p:cNvPr id="9" name="1 - Ορθογώνιο"/>
          <p:cNvSpPr/>
          <p:nvPr/>
        </p:nvSpPr>
        <p:spPr>
          <a:xfrm>
            <a:off x="683568" y="4170566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Έλενα Ράπτη</a:t>
            </a:r>
          </a:p>
        </p:txBody>
      </p:sp>
      <p:sp>
        <p:nvSpPr>
          <p:cNvPr id="10" name="1 - Ορθογώνιο"/>
          <p:cNvSpPr/>
          <p:nvPr/>
        </p:nvSpPr>
        <p:spPr>
          <a:xfrm>
            <a:off x="432048" y="5497476"/>
            <a:ext cx="2073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Στράτος </a:t>
            </a:r>
            <a:r>
              <a:rPr lang="el-GR" sz="1600" dirty="0" err="1">
                <a:latin typeface="Trebuchet MS" pitchFamily="34" charset="0"/>
              </a:rPr>
              <a:t>Σιμόπουλος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132865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412776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700808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988840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124744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28%</a:t>
            </a:r>
            <a:endParaRPr lang="en-US" sz="1400" dirty="0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412776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31%</a:t>
            </a:r>
            <a:endParaRPr lang="en-US" sz="1400" dirty="0"/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700808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34%</a:t>
            </a:r>
            <a:endParaRPr lang="en-US" sz="1400" dirty="0"/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988840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8%</a:t>
            </a:r>
            <a:endParaRPr lang="en-US" sz="1400" dirty="0"/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501017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780928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068960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356992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492896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24%</a:t>
            </a:r>
            <a:endParaRPr lang="en-US" sz="1400" dirty="0"/>
          </a:p>
        </p:txBody>
      </p:sp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780928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37%</a:t>
            </a:r>
            <a:endParaRPr lang="en-US" sz="1400" dirty="0"/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068960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30%</a:t>
            </a:r>
            <a:endParaRPr lang="en-US" sz="1400" dirty="0"/>
          </a:p>
        </p:txBody>
      </p:sp>
      <p:sp>
        <p:nvSpPr>
          <p:cNvPr id="2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356992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9%</a:t>
            </a:r>
            <a:endParaRPr lang="en-US" sz="1400" dirty="0"/>
          </a:p>
        </p:txBody>
      </p: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901988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181899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469931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3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757963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893867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30%</a:t>
            </a:r>
            <a:endParaRPr lang="en-US" sz="1400" dirty="0"/>
          </a:p>
        </p:txBody>
      </p:sp>
      <p:sp>
        <p:nvSpPr>
          <p:cNvPr id="3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181899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29%</a:t>
            </a:r>
            <a:endParaRPr lang="en-US" sz="1400" dirty="0"/>
          </a:p>
        </p:txBody>
      </p:sp>
      <p:sp>
        <p:nvSpPr>
          <p:cNvPr id="3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469931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36%</a:t>
            </a:r>
            <a:endParaRPr lang="en-US" sz="1400" dirty="0"/>
          </a:p>
        </p:txBody>
      </p:sp>
      <p:sp>
        <p:nvSpPr>
          <p:cNvPr id="3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757963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5%</a:t>
            </a:r>
            <a:endParaRPr lang="en-US" sz="1400" dirty="0"/>
          </a:p>
        </p:txBody>
      </p:sp>
      <p:sp>
        <p:nvSpPr>
          <p:cNvPr id="3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237321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3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517232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805264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3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6093296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3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229200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12%</a:t>
            </a:r>
            <a:endParaRPr lang="en-US" sz="1400" dirty="0"/>
          </a:p>
        </p:txBody>
      </p:sp>
      <p:sp>
        <p:nvSpPr>
          <p:cNvPr id="4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517232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30%</a:t>
            </a:r>
            <a:endParaRPr lang="en-US" sz="1400" dirty="0"/>
          </a:p>
        </p:txBody>
      </p:sp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805264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20%</a:t>
            </a:r>
            <a:endParaRPr lang="en-US" sz="1400" dirty="0"/>
          </a:p>
        </p:txBody>
      </p:sp>
      <p:sp>
        <p:nvSpPr>
          <p:cNvPr id="4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6093296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37%</a:t>
            </a:r>
            <a:endParaRPr lang="en-US" sz="1400" dirty="0"/>
          </a:p>
        </p:txBody>
      </p:sp>
      <p:pic>
        <p:nvPicPr>
          <p:cNvPr id="13314" name="Picture 2" descr="Γκιουλέκας: &amp;#39;&amp;#39;Δεν πρέπει να δοκιμάζουμε το θρησκευτικό συναίσθημα&amp;#39;&amp;#39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7"/>
            <a:ext cx="2087633" cy="1152128"/>
          </a:xfrm>
          <a:prstGeom prst="rect">
            <a:avLst/>
          </a:prstGeom>
          <a:noFill/>
        </p:spPr>
      </p:pic>
      <p:pic>
        <p:nvPicPr>
          <p:cNvPr id="13316" name="Picture 4" descr="Στ. Καλαφάτης: Η ανάπτυξη όπου να &amp;#39;ναι ξεκινά και θα είναι δυναμικ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3910" y="2368313"/>
            <a:ext cx="2073830" cy="1296144"/>
          </a:xfrm>
          <a:prstGeom prst="rect">
            <a:avLst/>
          </a:prstGeom>
          <a:noFill/>
        </p:spPr>
      </p:pic>
      <p:pic>
        <p:nvPicPr>
          <p:cNvPr id="13318" name="Picture 6" descr="Κοροναϊός - Έλενα Ράπτη: Εγώ σήμερα κοινώνησα και θα συνεχίσω να κοινωνώ |  in.gr"/>
          <p:cNvPicPr>
            <a:picLocks noChangeAspect="1" noChangeArrowheads="1"/>
          </p:cNvPicPr>
          <p:nvPr/>
        </p:nvPicPr>
        <p:blipFill>
          <a:blip r:embed="rId4" cstate="print"/>
          <a:srcRect b="2210"/>
          <a:stretch>
            <a:fillRect/>
          </a:stretch>
        </p:blipFill>
        <p:spPr bwMode="auto">
          <a:xfrm>
            <a:off x="2506086" y="3834922"/>
            <a:ext cx="2047386" cy="1197085"/>
          </a:xfrm>
          <a:prstGeom prst="rect">
            <a:avLst/>
          </a:prstGeom>
          <a:noFill/>
        </p:spPr>
      </p:pic>
      <p:pic>
        <p:nvPicPr>
          <p:cNvPr id="13320" name="Picture 8" descr="Θεσσαλονίκη: Στο νοσοκομείο 424 νοσηλεύεται ο βουλευτής Στ. Σιμόπουλος |  Liberal.gr"/>
          <p:cNvPicPr>
            <a:picLocks noChangeAspect="1" noChangeArrowheads="1"/>
          </p:cNvPicPr>
          <p:nvPr/>
        </p:nvPicPr>
        <p:blipFill>
          <a:blip r:embed="rId5" cstate="print"/>
          <a:srcRect l="1890" r="2835"/>
          <a:stretch>
            <a:fillRect/>
          </a:stretch>
        </p:blipFill>
        <p:spPr bwMode="auto">
          <a:xfrm>
            <a:off x="2498528" y="5144129"/>
            <a:ext cx="2073472" cy="1223019"/>
          </a:xfrm>
          <a:prstGeom prst="rect">
            <a:avLst/>
          </a:prstGeom>
          <a:noFill/>
        </p:spPr>
      </p:pic>
      <p:pic>
        <p:nvPicPr>
          <p:cNvPr id="47" name="Picture 6" descr="Νέα Δημοκρατία"/>
          <p:cNvPicPr>
            <a:picLocks noChangeAspect="1" noChangeArrowheads="1"/>
          </p:cNvPicPr>
          <p:nvPr/>
        </p:nvPicPr>
        <p:blipFill>
          <a:blip r:embed="rId6" cstate="print"/>
          <a:srcRect l="12994" t="8986" r="12994" b="8986"/>
          <a:stretch>
            <a:fillRect/>
          </a:stretch>
        </p:blipFill>
        <p:spPr bwMode="auto">
          <a:xfrm>
            <a:off x="8028384" y="548680"/>
            <a:ext cx="786424" cy="458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Ορθογώνιο"/>
          <p:cNvSpPr/>
          <p:nvPr/>
        </p:nvSpPr>
        <p:spPr>
          <a:xfrm>
            <a:off x="539552" y="11663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Θα σας διαβάσω μερικά ονόματα Βουλευτών της Α’ Θεσσαλονίκης και θα ήθελα να μου πείτε τι γνώμη έχετε για τον/την καθένα/καθεμιά: </a:t>
            </a:r>
          </a:p>
          <a:p>
            <a:pPr lvl="0"/>
            <a:r>
              <a:rPr lang="el-GR" b="1" dirty="0">
                <a:latin typeface="Trebuchet MS" pitchFamily="34" charset="0"/>
              </a:rPr>
              <a:t>[Νέα Δημοκρατία]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b="1" dirty="0">
              <a:latin typeface="Trebuchet MS" pitchFamily="34" charset="0"/>
            </a:endParaRPr>
          </a:p>
        </p:txBody>
      </p:sp>
      <p:sp>
        <p:nvSpPr>
          <p:cNvPr id="7" name="1 - Ορθογώνιο"/>
          <p:cNvSpPr/>
          <p:nvPr/>
        </p:nvSpPr>
        <p:spPr>
          <a:xfrm>
            <a:off x="683568" y="1787609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Άννα Ευθυμίου</a:t>
            </a:r>
          </a:p>
        </p:txBody>
      </p:sp>
      <p:sp>
        <p:nvSpPr>
          <p:cNvPr id="8" name="1 - Ορθογώνιο"/>
          <p:cNvSpPr/>
          <p:nvPr/>
        </p:nvSpPr>
        <p:spPr>
          <a:xfrm>
            <a:off x="323528" y="3180157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Δημήτρης </a:t>
            </a:r>
            <a:r>
              <a:rPr lang="el-GR" sz="1600" dirty="0" err="1">
                <a:latin typeface="Trebuchet MS" pitchFamily="34" charset="0"/>
              </a:rPr>
              <a:t>Κούβελας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460086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739997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028029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316061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451965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12%</a:t>
            </a:r>
            <a:endParaRPr lang="en-US" sz="1400" dirty="0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739997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31%</a:t>
            </a:r>
            <a:endParaRPr lang="en-US" sz="1400" dirty="0"/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028029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15%</a:t>
            </a:r>
            <a:endParaRPr lang="en-US" sz="1400" dirty="0"/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316061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43%</a:t>
            </a:r>
            <a:endParaRPr lang="en-US" sz="1400" dirty="0"/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828238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108149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396181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684213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820117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22%</a:t>
            </a:r>
            <a:endParaRPr lang="en-US" sz="1400" dirty="0"/>
          </a:p>
        </p:txBody>
      </p:sp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108149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33%</a:t>
            </a:r>
            <a:endParaRPr lang="en-US" sz="1400" dirty="0"/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396181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32%</a:t>
            </a:r>
            <a:endParaRPr lang="en-US" sz="1400" dirty="0"/>
          </a:p>
        </p:txBody>
      </p:sp>
      <p:sp>
        <p:nvSpPr>
          <p:cNvPr id="2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684213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13%</a:t>
            </a:r>
            <a:endParaRPr lang="en-US" sz="1400" dirty="0"/>
          </a:p>
        </p:txBody>
      </p:sp>
      <p:pic>
        <p:nvPicPr>
          <p:cNvPr id="63492" name="Picture 4" descr="Δ. Κούβελας: Η κυβέρνηση της Ν.Δ. οραματίζεται τους νέους - ota24.gr"/>
          <p:cNvPicPr>
            <a:picLocks noChangeAspect="1" noChangeArrowheads="1"/>
          </p:cNvPicPr>
          <p:nvPr/>
        </p:nvPicPr>
        <p:blipFill>
          <a:blip r:embed="rId2" cstate="print"/>
          <a:srcRect b="18181"/>
          <a:stretch>
            <a:fillRect/>
          </a:stretch>
        </p:blipFill>
        <p:spPr bwMode="auto">
          <a:xfrm>
            <a:off x="2529650" y="2721845"/>
            <a:ext cx="2026943" cy="1283219"/>
          </a:xfrm>
          <a:prstGeom prst="rect">
            <a:avLst/>
          </a:prstGeom>
          <a:noFill/>
        </p:spPr>
      </p:pic>
      <p:pic>
        <p:nvPicPr>
          <p:cNvPr id="63494" name="Picture 6" descr="Ποια είναι η Άννα Ευθυμίου, που αναλαμβάνει πρόεδρος στην ΕΤ3; | eirinika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07949"/>
            <a:ext cx="1968153" cy="1307950"/>
          </a:xfrm>
          <a:prstGeom prst="rect">
            <a:avLst/>
          </a:prstGeom>
          <a:noFill/>
        </p:spPr>
      </p:pic>
      <p:pic>
        <p:nvPicPr>
          <p:cNvPr id="47" name="Picture 6" descr="Νέα Δημοκρατία"/>
          <p:cNvPicPr>
            <a:picLocks noChangeAspect="1" noChangeArrowheads="1"/>
          </p:cNvPicPr>
          <p:nvPr/>
        </p:nvPicPr>
        <p:blipFill>
          <a:blip r:embed="rId4" cstate="print"/>
          <a:srcRect l="12994" t="8986" r="12994" b="8986"/>
          <a:stretch>
            <a:fillRect/>
          </a:stretch>
        </p:blipFill>
        <p:spPr bwMode="auto">
          <a:xfrm>
            <a:off x="8028384" y="548680"/>
            <a:ext cx="786424" cy="458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Ορθογώνιο"/>
          <p:cNvSpPr/>
          <p:nvPr/>
        </p:nvSpPr>
        <p:spPr>
          <a:xfrm>
            <a:off x="539552" y="11663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Θα σας διαβάσω μερικά ονόματα Βουλευτών της Α’ Θεσσαλονίκης και θα ήθελα να μου πείτε τι γνώμη έχετε για τον/την καθένα/καθεμιά: </a:t>
            </a:r>
          </a:p>
          <a:p>
            <a:pPr lvl="0"/>
            <a:r>
              <a:rPr lang="el-GR" b="1" dirty="0">
                <a:latin typeface="Trebuchet MS" pitchFamily="34" charset="0"/>
              </a:rPr>
              <a:t>[ΣΥΡΙΖΑ]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b="1" dirty="0">
              <a:latin typeface="Trebuchet MS" pitchFamily="34" charset="0"/>
            </a:endParaRPr>
          </a:p>
        </p:txBody>
      </p:sp>
      <p:sp>
        <p:nvSpPr>
          <p:cNvPr id="7" name="1 - Ορθογώνιο"/>
          <p:cNvSpPr/>
          <p:nvPr/>
        </p:nvSpPr>
        <p:spPr>
          <a:xfrm>
            <a:off x="144016" y="1506270"/>
            <a:ext cx="2267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Κατερίνα </a:t>
            </a:r>
            <a:r>
              <a:rPr lang="el-GR" sz="1600" dirty="0" err="1">
                <a:latin typeface="Trebuchet MS" pitchFamily="34" charset="0"/>
              </a:rPr>
              <a:t>Νοτοπούλου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8" name="1 - Ορθογώνιο"/>
          <p:cNvSpPr/>
          <p:nvPr/>
        </p:nvSpPr>
        <p:spPr>
          <a:xfrm>
            <a:off x="179512" y="2673760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Χρήστος </a:t>
            </a:r>
            <a:r>
              <a:rPr lang="el-GR" sz="1600" dirty="0" err="1">
                <a:latin typeface="Trebuchet MS" pitchFamily="34" charset="0"/>
              </a:rPr>
              <a:t>Γιαννούλης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9" name="1 - Ορθογώνιο"/>
          <p:cNvSpPr/>
          <p:nvPr/>
        </p:nvSpPr>
        <p:spPr>
          <a:xfrm>
            <a:off x="0" y="4170566"/>
            <a:ext cx="241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Γιάννης </a:t>
            </a:r>
            <a:r>
              <a:rPr lang="el-GR" sz="1600" dirty="0" err="1">
                <a:latin typeface="Trebuchet MS" pitchFamily="34" charset="0"/>
              </a:rPr>
              <a:t>Αμανατίδης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10" name="1 - Ορθογώνιο"/>
          <p:cNvSpPr/>
          <p:nvPr/>
        </p:nvSpPr>
        <p:spPr>
          <a:xfrm>
            <a:off x="-36512" y="5497476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Κωνσταντίνος </a:t>
            </a:r>
            <a:r>
              <a:rPr lang="el-GR" sz="1600" dirty="0" err="1">
                <a:latin typeface="Trebuchet MS" pitchFamily="34" charset="0"/>
              </a:rPr>
              <a:t>Ζουράρις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132865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412776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700808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988840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124744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16%</a:t>
            </a:r>
            <a:endParaRPr lang="en-US" sz="1400" dirty="0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412776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28%</a:t>
            </a:r>
            <a:endParaRPr lang="en-US" sz="1400" dirty="0"/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700808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43%</a:t>
            </a:r>
            <a:endParaRPr lang="en-US" sz="1400" dirty="0"/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988840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13%</a:t>
            </a:r>
            <a:endParaRPr lang="en-US" sz="1400" dirty="0"/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501017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780928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068960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356992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492896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16%</a:t>
            </a:r>
            <a:endParaRPr lang="en-US" sz="1400" dirty="0"/>
          </a:p>
        </p:txBody>
      </p:sp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780928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21%</a:t>
            </a:r>
            <a:endParaRPr lang="en-US" sz="1400" dirty="0"/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068960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35%</a:t>
            </a:r>
            <a:endParaRPr lang="en-US" sz="1400" dirty="0"/>
          </a:p>
        </p:txBody>
      </p:sp>
      <p:sp>
        <p:nvSpPr>
          <p:cNvPr id="2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356992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28%</a:t>
            </a:r>
            <a:endParaRPr lang="en-US" sz="1400" dirty="0"/>
          </a:p>
        </p:txBody>
      </p: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901988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181899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469931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3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757963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893867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22%</a:t>
            </a:r>
            <a:endParaRPr lang="en-US" sz="1400" dirty="0"/>
          </a:p>
        </p:txBody>
      </p:sp>
      <p:sp>
        <p:nvSpPr>
          <p:cNvPr id="3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181899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29%</a:t>
            </a:r>
            <a:endParaRPr lang="en-US" sz="1400" dirty="0"/>
          </a:p>
        </p:txBody>
      </p:sp>
      <p:sp>
        <p:nvSpPr>
          <p:cNvPr id="3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469931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20%</a:t>
            </a:r>
            <a:endParaRPr lang="en-US" sz="1400" dirty="0"/>
          </a:p>
        </p:txBody>
      </p:sp>
      <p:sp>
        <p:nvSpPr>
          <p:cNvPr id="3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757963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30%</a:t>
            </a:r>
            <a:endParaRPr lang="en-US" sz="1400" dirty="0"/>
          </a:p>
        </p:txBody>
      </p:sp>
      <p:sp>
        <p:nvSpPr>
          <p:cNvPr id="3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237321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3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517232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5805264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3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716016" y="6093296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3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229200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15%</a:t>
            </a:r>
            <a:endParaRPr lang="en-US" sz="1400" dirty="0"/>
          </a:p>
        </p:txBody>
      </p:sp>
      <p:sp>
        <p:nvSpPr>
          <p:cNvPr id="4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517232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27%</a:t>
            </a:r>
            <a:endParaRPr lang="en-US" sz="1400" dirty="0"/>
          </a:p>
        </p:txBody>
      </p:sp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5805264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44%</a:t>
            </a:r>
            <a:endParaRPr lang="en-US" sz="1400" dirty="0"/>
          </a:p>
        </p:txBody>
      </p:sp>
      <p:sp>
        <p:nvSpPr>
          <p:cNvPr id="4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6093296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15%</a:t>
            </a:r>
            <a:endParaRPr lang="en-US" sz="1400" dirty="0"/>
          </a:p>
        </p:txBody>
      </p:sp>
      <p:pic>
        <p:nvPicPr>
          <p:cNvPr id="64514" name="Picture 2" descr="Κατερίνα Νοτοπούλου: Εργάστηκε ή όχι ως «καθαρίστρια» στον Δήμο  Θεσσαλονίκης; | Athens Voice"/>
          <p:cNvPicPr>
            <a:picLocks noChangeAspect="1" noChangeArrowheads="1"/>
          </p:cNvPicPr>
          <p:nvPr/>
        </p:nvPicPr>
        <p:blipFill>
          <a:blip r:embed="rId2" cstate="print"/>
          <a:srcRect l="2362"/>
          <a:stretch>
            <a:fillRect/>
          </a:stretch>
        </p:blipFill>
        <p:spPr bwMode="auto">
          <a:xfrm>
            <a:off x="2510106" y="1091925"/>
            <a:ext cx="2076757" cy="1152128"/>
          </a:xfrm>
          <a:prstGeom prst="rect">
            <a:avLst/>
          </a:prstGeom>
          <a:noFill/>
        </p:spPr>
      </p:pic>
      <p:pic>
        <p:nvPicPr>
          <p:cNvPr id="64516" name="Picture 4" descr="21Νοε2020 – Χρήστος Γιαννούλης | ΕΡΤ WebRa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2414196"/>
            <a:ext cx="2120620" cy="1224136"/>
          </a:xfrm>
          <a:prstGeom prst="rect">
            <a:avLst/>
          </a:prstGeom>
          <a:noFill/>
        </p:spPr>
      </p:pic>
      <p:pic>
        <p:nvPicPr>
          <p:cNvPr id="64518" name="Picture 6" descr="Αμανατίδης: Η Ελλάδα είναι παράγοντας σταθερότητας στην ευρύτερη περιοχή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815167"/>
            <a:ext cx="2088232" cy="1224135"/>
          </a:xfrm>
          <a:prstGeom prst="rect">
            <a:avLst/>
          </a:prstGeom>
          <a:noFill/>
        </p:spPr>
      </p:pic>
      <p:pic>
        <p:nvPicPr>
          <p:cNvPr id="64520" name="Picture 8" descr="ΚΩΣΤΑΣ ΖΟΥΡΑΡΙΣ | Το Κουτί της Πανδώρα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144129"/>
            <a:ext cx="2102259" cy="1270018"/>
          </a:xfrm>
          <a:prstGeom prst="rect">
            <a:avLst/>
          </a:prstGeom>
          <a:noFill/>
        </p:spPr>
      </p:pic>
      <p:pic>
        <p:nvPicPr>
          <p:cNvPr id="48" name="Picture 4" descr="ΣΥΡΙΖΑ LOGO2"/>
          <p:cNvPicPr>
            <a:picLocks noChangeAspect="1" noChangeArrowheads="1"/>
          </p:cNvPicPr>
          <p:nvPr/>
        </p:nvPicPr>
        <p:blipFill>
          <a:blip r:embed="rId6" cstate="print"/>
          <a:srcRect t="17444" b="17444"/>
          <a:stretch>
            <a:fillRect/>
          </a:stretch>
        </p:blipFill>
        <p:spPr bwMode="auto">
          <a:xfrm>
            <a:off x="8100392" y="476672"/>
            <a:ext cx="773113" cy="503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Ορθογώνιο"/>
          <p:cNvSpPr/>
          <p:nvPr/>
        </p:nvSpPr>
        <p:spPr>
          <a:xfrm>
            <a:off x="539552" y="11663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Θα σας διαβάσω μερικά ονόματα Βουλευτών της Α’ Θεσσαλονίκης και θα ήθελα να μου πείτε τι γνώμη έχετε για τον/την καθένα/καθεμιά: </a:t>
            </a:r>
          </a:p>
          <a:p>
            <a:pPr lvl="0"/>
            <a:r>
              <a:rPr lang="el-GR" b="1" dirty="0">
                <a:latin typeface="Trebuchet MS" pitchFamily="34" charset="0"/>
              </a:rPr>
              <a:t>[ΣΥΡΙΖΑ]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b="1" dirty="0">
              <a:latin typeface="Trebuchet MS" pitchFamily="34" charset="0"/>
            </a:endParaRPr>
          </a:p>
        </p:txBody>
      </p:sp>
      <p:sp>
        <p:nvSpPr>
          <p:cNvPr id="7" name="1 - Ορθογώνιο"/>
          <p:cNvSpPr/>
          <p:nvPr/>
        </p:nvSpPr>
        <p:spPr>
          <a:xfrm>
            <a:off x="323528" y="1700808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Αλέξανδρος Τριανταφυλλίδης</a:t>
            </a: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460086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739997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028029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316061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451965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16%</a:t>
            </a:r>
            <a:endParaRPr lang="en-US" sz="1400" dirty="0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739997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25%</a:t>
            </a:r>
            <a:endParaRPr lang="en-US" sz="1400" dirty="0"/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028029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32%</a:t>
            </a:r>
            <a:endParaRPr lang="en-US" sz="1400" dirty="0"/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316061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26%</a:t>
            </a:r>
            <a:endParaRPr lang="en-US" sz="1400" dirty="0"/>
          </a:p>
        </p:txBody>
      </p:sp>
      <p:pic>
        <p:nvPicPr>
          <p:cNvPr id="27" name="Picture 4" descr="ΣΥΡΙΖΑ LOGO2"/>
          <p:cNvPicPr>
            <a:picLocks noChangeAspect="1" noChangeArrowheads="1"/>
          </p:cNvPicPr>
          <p:nvPr/>
        </p:nvPicPr>
        <p:blipFill>
          <a:blip r:embed="rId2" cstate="print"/>
          <a:srcRect t="17444" b="17444"/>
          <a:stretch>
            <a:fillRect/>
          </a:stretch>
        </p:blipFill>
        <p:spPr bwMode="auto">
          <a:xfrm>
            <a:off x="8100392" y="476672"/>
            <a:ext cx="773113" cy="503371"/>
          </a:xfrm>
          <a:prstGeom prst="rect">
            <a:avLst/>
          </a:prstGeom>
          <a:noFill/>
        </p:spPr>
      </p:pic>
      <p:pic>
        <p:nvPicPr>
          <p:cNvPr id="65538" name="Picture 2" descr="ΑΛΕΞΑΝΔΡΟΣ ΤΡΙΑΝΤΑΦΥΛΛΙΔΗΣ | Liberal.gr"/>
          <p:cNvPicPr>
            <a:picLocks noChangeAspect="1" noChangeArrowheads="1"/>
          </p:cNvPicPr>
          <p:nvPr/>
        </p:nvPicPr>
        <p:blipFill>
          <a:blip r:embed="rId3" cstate="print"/>
          <a:srcRect b="3524"/>
          <a:stretch>
            <a:fillRect/>
          </a:stretch>
        </p:blipFill>
        <p:spPr bwMode="auto">
          <a:xfrm>
            <a:off x="2339752" y="1268760"/>
            <a:ext cx="2182336" cy="144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950199" y="836712"/>
            <a:ext cx="538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Cambria" pitchFamily="18" charset="0"/>
                <a:ea typeface="Cambria" pitchFamily="18" charset="0"/>
              </a:rPr>
              <a:t>Β’ ΘΕΣΣΑΛΟΝΙΚΗΣ (Ν=224)</a:t>
            </a:r>
          </a:p>
        </p:txBody>
      </p:sp>
      <p:pic>
        <p:nvPicPr>
          <p:cNvPr id="5" name="4 - Εικόνα" descr="1200px-Thessaloniki_Β_constituency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12417"/>
            <a:ext cx="6048672" cy="449113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39552" y="1558533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Είστε ικανοποιημένος από τους Βουλευτές της εκλογικής σας Περιφέρειας;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sp>
        <p:nvSpPr>
          <p:cNvPr id="1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608" y="2420888"/>
            <a:ext cx="4032448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</a:t>
            </a:r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9%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2420888"/>
            <a:ext cx="3096344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Ναι/Μάλλον Ναι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40</a:t>
            </a:r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1425465" y="4365104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latin typeface="Trebuchet MS" pitchFamily="34" charset="0"/>
              </a:rPr>
              <a:t>ΔΞ/ΔΑ 11%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6084168" y="1052736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B’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300192" y="1628800"/>
            <a:ext cx="2281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Θεσσαλονίκης</a:t>
            </a:r>
            <a:endParaRPr lang="el-GR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39552" y="1196752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Σε γενικές γραμμές θα λέγατε ότι οι Βουλευτές της εκλογικής σας Περιφέρειας πρέπει να επανεκλεγούν;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sp>
        <p:nvSpPr>
          <p:cNvPr id="1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75656" y="2420888"/>
            <a:ext cx="3816424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49%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2420888"/>
            <a:ext cx="2664296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Ναι/Μάλλον Ναι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32%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1763688" y="4365104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latin typeface="Trebuchet MS" pitchFamily="34" charset="0"/>
              </a:rPr>
              <a:t>Δεν γνωρίζω/Δεν έχω γνώμη 18%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6084168" y="1052736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B’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228184" y="1628800"/>
            <a:ext cx="2281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Θεσσαλονίκης</a:t>
            </a:r>
            <a:endParaRPr lang="el-GR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476672"/>
            <a:ext cx="6480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Ποια είναι τα βασικά χαρακτηριστικά / προσόντα που πρέπει να έχει κατά τη γνώμη σας κάποιος Βουλευτής;</a:t>
            </a:r>
            <a:r>
              <a:rPr lang="en-US" b="1" dirty="0">
                <a:latin typeface="Trebuchet MS" pitchFamily="34" charset="0"/>
              </a:rPr>
              <a:t>”</a:t>
            </a:r>
            <a:r>
              <a:rPr lang="el-GR" b="1" dirty="0">
                <a:latin typeface="Trebuchet MS" pitchFamily="34" charset="0"/>
              </a:rPr>
              <a:t> </a:t>
            </a:r>
            <a:r>
              <a:rPr lang="el-GR" sz="1400" i="1" dirty="0">
                <a:latin typeface="Trebuchet MS" pitchFamily="34" charset="0"/>
              </a:rPr>
              <a:t>(μέχρι 2 επιλογές)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5D45774D-E0B2-B047-B494-324250AC628E}"/>
              </a:ext>
            </a:extLst>
          </p:cNvPr>
          <p:cNvGrpSpPr/>
          <p:nvPr/>
        </p:nvGrpSpPr>
        <p:grpSpPr>
          <a:xfrm flipH="1">
            <a:off x="251520" y="1742483"/>
            <a:ext cx="2828262" cy="3672408"/>
            <a:chOff x="16562476" y="4839075"/>
            <a:chExt cx="6116675" cy="7267555"/>
          </a:xfrm>
        </p:grpSpPr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E0527539-8743-954C-92B8-9ADECFC7D50E}"/>
                </a:ext>
              </a:extLst>
            </p:cNvPr>
            <p:cNvSpPr/>
            <p:nvPr/>
          </p:nvSpPr>
          <p:spPr>
            <a:xfrm flipH="1">
              <a:off x="17292171" y="5089262"/>
              <a:ext cx="5242887" cy="3868743"/>
            </a:xfrm>
            <a:custGeom>
              <a:avLst/>
              <a:gdLst>
                <a:gd name="connsiteX0" fmla="*/ 2412834 w 3218957"/>
                <a:gd name="connsiteY0" fmla="*/ 126381 h 2375278"/>
                <a:gd name="connsiteX1" fmla="*/ 137498 w 3218957"/>
                <a:gd name="connsiteY1" fmla="*/ 628694 h 2375278"/>
                <a:gd name="connsiteX2" fmla="*/ 167351 w 3218957"/>
                <a:gd name="connsiteY2" fmla="*/ 2175870 h 2375278"/>
                <a:gd name="connsiteX3" fmla="*/ 3230553 w 3218957"/>
                <a:gd name="connsiteY3" fmla="*/ 2377055 h 2375278"/>
                <a:gd name="connsiteX4" fmla="*/ 2412834 w 3218957"/>
                <a:gd name="connsiteY4" fmla="*/ 126381 h 2375278"/>
                <a:gd name="connsiteX5" fmla="*/ 2412834 w 3218957"/>
                <a:gd name="connsiteY5" fmla="*/ 126381 h 237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8957" h="2375278">
                  <a:moveTo>
                    <a:pt x="2412834" y="126381"/>
                  </a:moveTo>
                  <a:cubicBezTo>
                    <a:pt x="1667801" y="69271"/>
                    <a:pt x="942237" y="-317523"/>
                    <a:pt x="137498" y="628694"/>
                  </a:cubicBezTo>
                  <a:cubicBezTo>
                    <a:pt x="-59793" y="1304935"/>
                    <a:pt x="-40324" y="1508716"/>
                    <a:pt x="167351" y="2175870"/>
                  </a:cubicBezTo>
                  <a:lnTo>
                    <a:pt x="3230553" y="2377055"/>
                  </a:lnTo>
                  <a:cubicBezTo>
                    <a:pt x="2957980" y="1626831"/>
                    <a:pt x="3365541" y="676719"/>
                    <a:pt x="2412834" y="126381"/>
                  </a:cubicBezTo>
                  <a:lnTo>
                    <a:pt x="2412834" y="126381"/>
                  </a:lnTo>
                  <a:close/>
                </a:path>
              </a:pathLst>
            </a:custGeom>
            <a:solidFill>
              <a:schemeClr val="accent1"/>
            </a:solidFill>
            <a:ln w="12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65">
              <a:extLst>
                <a:ext uri="{FF2B5EF4-FFF2-40B4-BE49-F238E27FC236}">
                  <a16:creationId xmlns:a16="http://schemas.microsoft.com/office/drawing/2014/main" id="{A08A3C7E-4159-6947-A0B4-7780C1A0FBCB}"/>
                </a:ext>
              </a:extLst>
            </p:cNvPr>
            <p:cNvSpPr/>
            <p:nvPr/>
          </p:nvSpPr>
          <p:spPr>
            <a:xfrm flipH="1">
              <a:off x="16562476" y="4839075"/>
              <a:ext cx="6116675" cy="7267555"/>
            </a:xfrm>
            <a:custGeom>
              <a:avLst/>
              <a:gdLst>
                <a:gd name="connsiteX0" fmla="*/ 2853658 w 6116675"/>
                <a:gd name="connsiteY0" fmla="*/ 404765 h 7267555"/>
                <a:gd name="connsiteX1" fmla="*/ 2162886 w 6116675"/>
                <a:gd name="connsiteY1" fmla="*/ 462374 h 7267555"/>
                <a:gd name="connsiteX2" fmla="*/ 1019176 w 6116675"/>
                <a:gd name="connsiteY2" fmla="*/ 1056426 h 7267555"/>
                <a:gd name="connsiteX3" fmla="*/ 530825 w 6116675"/>
                <a:gd name="connsiteY3" fmla="*/ 1984502 h 7267555"/>
                <a:gd name="connsiteX4" fmla="*/ 537168 w 6116675"/>
                <a:gd name="connsiteY4" fmla="*/ 3043649 h 7267555"/>
                <a:gd name="connsiteX5" fmla="*/ 854278 w 6116675"/>
                <a:gd name="connsiteY5" fmla="*/ 3531998 h 7267555"/>
                <a:gd name="connsiteX6" fmla="*/ 1177730 w 6116675"/>
                <a:gd name="connsiteY6" fmla="*/ 3764545 h 7267555"/>
                <a:gd name="connsiteX7" fmla="*/ 1583632 w 6116675"/>
                <a:gd name="connsiteY7" fmla="*/ 3813170 h 7267555"/>
                <a:gd name="connsiteX8" fmla="*/ 1702019 w 6116675"/>
                <a:gd name="connsiteY8" fmla="*/ 3686326 h 7267555"/>
                <a:gd name="connsiteX9" fmla="*/ 1763063 w 6116675"/>
                <a:gd name="connsiteY9" fmla="*/ 3581415 h 7267555"/>
                <a:gd name="connsiteX10" fmla="*/ 1813797 w 6116675"/>
                <a:gd name="connsiteY10" fmla="*/ 3473636 h 7267555"/>
                <a:gd name="connsiteX11" fmla="*/ 1689337 w 6116675"/>
                <a:gd name="connsiteY11" fmla="*/ 3236029 h 7267555"/>
                <a:gd name="connsiteX12" fmla="*/ 1621686 w 6116675"/>
                <a:gd name="connsiteY12" fmla="*/ 2908349 h 7267555"/>
                <a:gd name="connsiteX13" fmla="*/ 1824637 w 6116675"/>
                <a:gd name="connsiteY13" fmla="*/ 2629293 h 7267555"/>
                <a:gd name="connsiteX14" fmla="*/ 2103793 w 6116675"/>
                <a:gd name="connsiteY14" fmla="*/ 2564780 h 7267555"/>
                <a:gd name="connsiteX15" fmla="*/ 2197267 w 6116675"/>
                <a:gd name="connsiteY15" fmla="*/ 2580408 h 7267555"/>
                <a:gd name="connsiteX16" fmla="*/ 2188254 w 6116675"/>
                <a:gd name="connsiteY16" fmla="*/ 2559527 h 7267555"/>
                <a:gd name="connsiteX17" fmla="*/ 2317212 w 6116675"/>
                <a:gd name="connsiteY17" fmla="*/ 2409429 h 7267555"/>
                <a:gd name="connsiteX18" fmla="*/ 2858414 w 6116675"/>
                <a:gd name="connsiteY18" fmla="*/ 2170540 h 7267555"/>
                <a:gd name="connsiteX19" fmla="*/ 3748436 w 6116675"/>
                <a:gd name="connsiteY19" fmla="*/ 2202250 h 7267555"/>
                <a:gd name="connsiteX20" fmla="*/ 4837181 w 6116675"/>
                <a:gd name="connsiteY20" fmla="*/ 1584943 h 7267555"/>
                <a:gd name="connsiteX21" fmla="*/ 4775873 w 6116675"/>
                <a:gd name="connsiteY21" fmla="*/ 1333369 h 7267555"/>
                <a:gd name="connsiteX22" fmla="*/ 3553942 w 6116675"/>
                <a:gd name="connsiteY22" fmla="*/ 496198 h 7267555"/>
                <a:gd name="connsiteX23" fmla="*/ 2853658 w 6116675"/>
                <a:gd name="connsiteY23" fmla="*/ 404765 h 7267555"/>
                <a:gd name="connsiteX24" fmla="*/ 2775965 w 6116675"/>
                <a:gd name="connsiteY24" fmla="*/ 1507 h 7267555"/>
                <a:gd name="connsiteX25" fmla="*/ 3691357 w 6116675"/>
                <a:gd name="connsiteY25" fmla="*/ 141036 h 7267555"/>
                <a:gd name="connsiteX26" fmla="*/ 4520071 w 6116675"/>
                <a:gd name="connsiteY26" fmla="*/ 479285 h 7267555"/>
                <a:gd name="connsiteX27" fmla="*/ 5179659 w 6116675"/>
                <a:gd name="connsiteY27" fmla="*/ 1022601 h 7267555"/>
                <a:gd name="connsiteX28" fmla="*/ 5298048 w 6116675"/>
                <a:gd name="connsiteY28" fmla="*/ 1312228 h 7267555"/>
                <a:gd name="connsiteX29" fmla="*/ 5412208 w 6116675"/>
                <a:gd name="connsiteY29" fmla="*/ 1777323 h 7267555"/>
                <a:gd name="connsiteX30" fmla="*/ 5553850 w 6116675"/>
                <a:gd name="connsiteY30" fmla="*/ 2145170 h 7267555"/>
                <a:gd name="connsiteX31" fmla="*/ 5585561 w 6116675"/>
                <a:gd name="connsiteY31" fmla="*/ 2343893 h 7267555"/>
                <a:gd name="connsiteX32" fmla="*/ 5486200 w 6116675"/>
                <a:gd name="connsiteY32" fmla="*/ 2637748 h 7267555"/>
                <a:gd name="connsiteX33" fmla="*/ 5496769 w 6116675"/>
                <a:gd name="connsiteY33" fmla="*/ 2726539 h 7267555"/>
                <a:gd name="connsiteX34" fmla="*/ 5539052 w 6116675"/>
                <a:gd name="connsiteY34" fmla="*/ 2819557 h 7267555"/>
                <a:gd name="connsiteX35" fmla="*/ 5809651 w 6116675"/>
                <a:gd name="connsiteY35" fmla="*/ 3140896 h 7267555"/>
                <a:gd name="connsiteX36" fmla="*/ 6002031 w 6116675"/>
                <a:gd name="connsiteY36" fmla="*/ 3384013 h 7267555"/>
                <a:gd name="connsiteX37" fmla="*/ 6116192 w 6116675"/>
                <a:gd name="connsiteY37" fmla="*/ 3629246 h 7267555"/>
                <a:gd name="connsiteX38" fmla="*/ 6059112 w 6116675"/>
                <a:gd name="connsiteY38" fmla="*/ 3756090 h 7267555"/>
                <a:gd name="connsiteX39" fmla="*/ 5906899 w 6116675"/>
                <a:gd name="connsiteY39" fmla="*/ 3857565 h 7267555"/>
                <a:gd name="connsiteX40" fmla="*/ 5697606 w 6116675"/>
                <a:gd name="connsiteY40" fmla="*/ 3994979 h 7267555"/>
                <a:gd name="connsiteX41" fmla="*/ 5708176 w 6116675"/>
                <a:gd name="connsiteY41" fmla="*/ 4195816 h 7267555"/>
                <a:gd name="connsiteX42" fmla="*/ 5771598 w 6116675"/>
                <a:gd name="connsiteY42" fmla="*/ 4267695 h 7267555"/>
                <a:gd name="connsiteX43" fmla="*/ 5771598 w 6116675"/>
                <a:gd name="connsiteY43" fmla="*/ 4362827 h 7267555"/>
                <a:gd name="connsiteX44" fmla="*/ 5653211 w 6116675"/>
                <a:gd name="connsiteY44" fmla="*/ 4489671 h 7267555"/>
                <a:gd name="connsiteX45" fmla="*/ 5570762 w 6116675"/>
                <a:gd name="connsiteY45" fmla="*/ 4544636 h 7267555"/>
                <a:gd name="connsiteX46" fmla="*/ 5642640 w 6116675"/>
                <a:gd name="connsiteY46" fmla="*/ 4610173 h 7267555"/>
                <a:gd name="connsiteX47" fmla="*/ 5706062 w 6116675"/>
                <a:gd name="connsiteY47" fmla="*/ 4709533 h 7267555"/>
                <a:gd name="connsiteX48" fmla="*/ 5570762 w 6116675"/>
                <a:gd name="connsiteY48" fmla="*/ 4853289 h 7267555"/>
                <a:gd name="connsiteX49" fmla="*/ 5498885 w 6116675"/>
                <a:gd name="connsiteY49" fmla="*/ 4931511 h 7267555"/>
                <a:gd name="connsiteX50" fmla="*/ 5467173 w 6116675"/>
                <a:gd name="connsiteY50" fmla="*/ 5041441 h 7267555"/>
                <a:gd name="connsiteX51" fmla="*/ 5545394 w 6116675"/>
                <a:gd name="connsiteY51" fmla="*/ 5204225 h 7267555"/>
                <a:gd name="connsiteX52" fmla="*/ 5424892 w 6116675"/>
                <a:gd name="connsiteY52" fmla="*/ 5527677 h 7267555"/>
                <a:gd name="connsiteX53" fmla="*/ 5097212 w 6116675"/>
                <a:gd name="connsiteY53" fmla="*/ 5660865 h 7267555"/>
                <a:gd name="connsiteX54" fmla="*/ 4583493 w 6116675"/>
                <a:gd name="connsiteY54" fmla="*/ 5677776 h 7267555"/>
                <a:gd name="connsiteX55" fmla="*/ 3797060 w 6116675"/>
                <a:gd name="connsiteY55" fmla="*/ 5840560 h 7267555"/>
                <a:gd name="connsiteX56" fmla="*/ 3469379 w 6116675"/>
                <a:gd name="connsiteY56" fmla="*/ 6225319 h 7267555"/>
                <a:gd name="connsiteX57" fmla="*/ 3293912 w 6116675"/>
                <a:gd name="connsiteY57" fmla="*/ 6703099 h 7267555"/>
                <a:gd name="connsiteX58" fmla="*/ 3116330 w 6116675"/>
                <a:gd name="connsiteY58" fmla="*/ 7263326 h 7267555"/>
                <a:gd name="connsiteX59" fmla="*/ 2076596 w 6116675"/>
                <a:gd name="connsiteY59" fmla="*/ 7253192 h 7267555"/>
                <a:gd name="connsiteX60" fmla="*/ 2074097 w 6116675"/>
                <a:gd name="connsiteY60" fmla="*/ 7263325 h 7267555"/>
                <a:gd name="connsiteX61" fmla="*/ 344789 w 6116675"/>
                <a:gd name="connsiteY61" fmla="*/ 7267555 h 7267555"/>
                <a:gd name="connsiteX62" fmla="*/ 733778 w 6116675"/>
                <a:gd name="connsiteY62" fmla="*/ 5977974 h 7267555"/>
                <a:gd name="connsiteX63" fmla="*/ 921930 w 6116675"/>
                <a:gd name="connsiteY63" fmla="*/ 5282446 h 7267555"/>
                <a:gd name="connsiteX64" fmla="*/ 993808 w 6116675"/>
                <a:gd name="connsiteY64" fmla="*/ 4855405 h 7267555"/>
                <a:gd name="connsiteX65" fmla="*/ 957868 w 6116675"/>
                <a:gd name="connsiteY65" fmla="*/ 4479100 h 7267555"/>
                <a:gd name="connsiteX66" fmla="*/ 885991 w 6116675"/>
                <a:gd name="connsiteY66" fmla="*/ 4394538 h 7267555"/>
                <a:gd name="connsiteX67" fmla="*/ 890598 w 6116675"/>
                <a:gd name="connsiteY67" fmla="*/ 4392416 h 7267555"/>
                <a:gd name="connsiteX68" fmla="*/ 678018 w 6116675"/>
                <a:gd name="connsiteY68" fmla="*/ 4174146 h 7267555"/>
                <a:gd name="connsiteX69" fmla="*/ 477974 w 6116675"/>
                <a:gd name="connsiteY69" fmla="*/ 3918873 h 7267555"/>
                <a:gd name="connsiteX70" fmla="*/ 97442 w 6116675"/>
                <a:gd name="connsiteY70" fmla="*/ 3126097 h 7267555"/>
                <a:gd name="connsiteX71" fmla="*/ 4424 w 6116675"/>
                <a:gd name="connsiteY71" fmla="*/ 2259330 h 7267555"/>
                <a:gd name="connsiteX72" fmla="*/ 351130 w 6116675"/>
                <a:gd name="connsiteY72" fmla="*/ 1128304 h 7267555"/>
                <a:gd name="connsiteX73" fmla="*/ 1642825 w 6116675"/>
                <a:gd name="connsiteY73" fmla="*/ 155833 h 7267555"/>
                <a:gd name="connsiteX74" fmla="*/ 2775965 w 6116675"/>
                <a:gd name="connsiteY74" fmla="*/ 1507 h 726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116675" h="7267555">
                  <a:moveTo>
                    <a:pt x="2853658" y="404765"/>
                  </a:moveTo>
                  <a:cubicBezTo>
                    <a:pt x="2619525" y="398952"/>
                    <a:pt x="2386978" y="417978"/>
                    <a:pt x="2162886" y="462374"/>
                  </a:cubicBezTo>
                  <a:cubicBezTo>
                    <a:pt x="1731617" y="546935"/>
                    <a:pt x="1325716" y="732973"/>
                    <a:pt x="1019176" y="1056426"/>
                  </a:cubicBezTo>
                  <a:cubicBezTo>
                    <a:pt x="765488" y="1318570"/>
                    <a:pt x="615389" y="1650479"/>
                    <a:pt x="530825" y="1984502"/>
                  </a:cubicBezTo>
                  <a:cubicBezTo>
                    <a:pt x="442036" y="2331208"/>
                    <a:pt x="412438" y="2694827"/>
                    <a:pt x="537168" y="3043649"/>
                  </a:cubicBezTo>
                  <a:cubicBezTo>
                    <a:pt x="604818" y="3227573"/>
                    <a:pt x="714751" y="3398812"/>
                    <a:pt x="854278" y="3531998"/>
                  </a:cubicBezTo>
                  <a:cubicBezTo>
                    <a:pt x="949412" y="3625018"/>
                    <a:pt x="1059343" y="3699009"/>
                    <a:pt x="1177730" y="3764545"/>
                  </a:cubicBezTo>
                  <a:cubicBezTo>
                    <a:pt x="1306688" y="3836423"/>
                    <a:pt x="1458902" y="3885047"/>
                    <a:pt x="1583632" y="3813170"/>
                  </a:cubicBezTo>
                  <a:cubicBezTo>
                    <a:pt x="1634369" y="3781458"/>
                    <a:pt x="1670309" y="3734949"/>
                    <a:pt x="1702019" y="3686326"/>
                  </a:cubicBezTo>
                  <a:cubicBezTo>
                    <a:pt x="1723160" y="3652501"/>
                    <a:pt x="1743772" y="3617618"/>
                    <a:pt x="1763063" y="3581415"/>
                  </a:cubicBezTo>
                  <a:lnTo>
                    <a:pt x="1813797" y="3473636"/>
                  </a:lnTo>
                  <a:lnTo>
                    <a:pt x="1689337" y="3236029"/>
                  </a:lnTo>
                  <a:cubicBezTo>
                    <a:pt x="1642827" y="3130326"/>
                    <a:pt x="1604773" y="3018280"/>
                    <a:pt x="1621686" y="2908349"/>
                  </a:cubicBezTo>
                  <a:cubicBezTo>
                    <a:pt x="1638599" y="2789961"/>
                    <a:pt x="1714704" y="2694829"/>
                    <a:pt x="1824637" y="2629293"/>
                  </a:cubicBezTo>
                  <a:cubicBezTo>
                    <a:pt x="1910256" y="2580141"/>
                    <a:pt x="2007768" y="2558339"/>
                    <a:pt x="2103793" y="2564780"/>
                  </a:cubicBezTo>
                  <a:lnTo>
                    <a:pt x="2197267" y="2580408"/>
                  </a:lnTo>
                  <a:lnTo>
                    <a:pt x="2188254" y="2559527"/>
                  </a:lnTo>
                  <a:cubicBezTo>
                    <a:pt x="2224194" y="2504561"/>
                    <a:pt x="2266475" y="2453824"/>
                    <a:pt x="2317212" y="2409429"/>
                  </a:cubicBezTo>
                  <a:cubicBezTo>
                    <a:pt x="2469426" y="2269900"/>
                    <a:pt x="2655463" y="2198022"/>
                    <a:pt x="2858414" y="2170540"/>
                  </a:cubicBezTo>
                  <a:cubicBezTo>
                    <a:pt x="3145927" y="2130372"/>
                    <a:pt x="3452468" y="2181109"/>
                    <a:pt x="3748436" y="2202250"/>
                  </a:cubicBezTo>
                  <a:cubicBezTo>
                    <a:pt x="4285409" y="2240303"/>
                    <a:pt x="4830839" y="2039468"/>
                    <a:pt x="4837181" y="1584943"/>
                  </a:cubicBezTo>
                  <a:cubicBezTo>
                    <a:pt x="4839295" y="1500380"/>
                    <a:pt x="4811812" y="1415817"/>
                    <a:pt x="4775873" y="1333369"/>
                  </a:cubicBezTo>
                  <a:cubicBezTo>
                    <a:pt x="4564466" y="868274"/>
                    <a:pt x="4067661" y="618814"/>
                    <a:pt x="3553942" y="496198"/>
                  </a:cubicBezTo>
                  <a:cubicBezTo>
                    <a:pt x="3323509" y="441233"/>
                    <a:pt x="3087790" y="410579"/>
                    <a:pt x="2853658" y="404765"/>
                  </a:cubicBezTo>
                  <a:close/>
                  <a:moveTo>
                    <a:pt x="2775965" y="1507"/>
                  </a:moveTo>
                  <a:cubicBezTo>
                    <a:pt x="3086733" y="12077"/>
                    <a:pt x="3395388" y="58586"/>
                    <a:pt x="3691357" y="141036"/>
                  </a:cubicBezTo>
                  <a:cubicBezTo>
                    <a:pt x="3978869" y="223483"/>
                    <a:pt x="4255813" y="335530"/>
                    <a:pt x="4520071" y="479285"/>
                  </a:cubicBezTo>
                  <a:cubicBezTo>
                    <a:pt x="4780102" y="618814"/>
                    <a:pt x="5027447" y="787939"/>
                    <a:pt x="5179659" y="1022601"/>
                  </a:cubicBezTo>
                  <a:cubicBezTo>
                    <a:pt x="5234626" y="1111391"/>
                    <a:pt x="5276907" y="1210753"/>
                    <a:pt x="5298048" y="1312228"/>
                  </a:cubicBezTo>
                  <a:cubicBezTo>
                    <a:pt x="5327644" y="1470784"/>
                    <a:pt x="5361470" y="1627224"/>
                    <a:pt x="5412208" y="1777323"/>
                  </a:cubicBezTo>
                  <a:cubicBezTo>
                    <a:pt x="5450260" y="1902053"/>
                    <a:pt x="5496769" y="2024669"/>
                    <a:pt x="5553850" y="2145170"/>
                  </a:cubicBezTo>
                  <a:cubicBezTo>
                    <a:pt x="5585561" y="2206478"/>
                    <a:pt x="5600360" y="2276243"/>
                    <a:pt x="5585561" y="2343893"/>
                  </a:cubicBezTo>
                  <a:cubicBezTo>
                    <a:pt x="5564421" y="2447482"/>
                    <a:pt x="5492541" y="2536273"/>
                    <a:pt x="5486200" y="2637748"/>
                  </a:cubicBezTo>
                  <a:cubicBezTo>
                    <a:pt x="5486200" y="2669459"/>
                    <a:pt x="5490428" y="2699056"/>
                    <a:pt x="5496769" y="2726539"/>
                  </a:cubicBezTo>
                  <a:cubicBezTo>
                    <a:pt x="5507340" y="2762478"/>
                    <a:pt x="5522139" y="2792075"/>
                    <a:pt x="5539052" y="2819557"/>
                  </a:cubicBezTo>
                  <a:cubicBezTo>
                    <a:pt x="5632070" y="2925262"/>
                    <a:pt x="5720861" y="3030964"/>
                    <a:pt x="5809651" y="3140896"/>
                  </a:cubicBezTo>
                  <a:cubicBezTo>
                    <a:pt x="5877303" y="3221231"/>
                    <a:pt x="5940725" y="3307908"/>
                    <a:pt x="6002031" y="3384013"/>
                  </a:cubicBezTo>
                  <a:cubicBezTo>
                    <a:pt x="6065453" y="3458005"/>
                    <a:pt x="6122534" y="3529884"/>
                    <a:pt x="6116192" y="3629246"/>
                  </a:cubicBezTo>
                  <a:cubicBezTo>
                    <a:pt x="6111964" y="3677869"/>
                    <a:pt x="6090823" y="3718036"/>
                    <a:pt x="6059112" y="3756090"/>
                  </a:cubicBezTo>
                  <a:cubicBezTo>
                    <a:pt x="6021058" y="3800485"/>
                    <a:pt x="5963979" y="3834309"/>
                    <a:pt x="5906899" y="3857565"/>
                  </a:cubicBezTo>
                  <a:cubicBezTo>
                    <a:pt x="5828678" y="3893503"/>
                    <a:pt x="5739888" y="3923101"/>
                    <a:pt x="5697606" y="3994979"/>
                  </a:cubicBezTo>
                  <a:cubicBezTo>
                    <a:pt x="5661667" y="4058401"/>
                    <a:pt x="5668010" y="4134508"/>
                    <a:pt x="5708176" y="4195816"/>
                  </a:cubicBezTo>
                  <a:cubicBezTo>
                    <a:pt x="5725089" y="4223298"/>
                    <a:pt x="5746229" y="4246553"/>
                    <a:pt x="5771598" y="4267695"/>
                  </a:cubicBezTo>
                  <a:cubicBezTo>
                    <a:pt x="5782169" y="4297291"/>
                    <a:pt x="5782169" y="4331117"/>
                    <a:pt x="5771598" y="4362827"/>
                  </a:cubicBezTo>
                  <a:cubicBezTo>
                    <a:pt x="5748343" y="4417792"/>
                    <a:pt x="5699720" y="4455845"/>
                    <a:pt x="5653211" y="4489671"/>
                  </a:cubicBezTo>
                  <a:cubicBezTo>
                    <a:pt x="5627843" y="4510812"/>
                    <a:pt x="5598245" y="4527723"/>
                    <a:pt x="5570762" y="4544636"/>
                  </a:cubicBezTo>
                  <a:cubicBezTo>
                    <a:pt x="5596131" y="4565777"/>
                    <a:pt x="5617272" y="4589031"/>
                    <a:pt x="5642640" y="4610173"/>
                  </a:cubicBezTo>
                  <a:cubicBezTo>
                    <a:pt x="5674352" y="4637656"/>
                    <a:pt x="5706062" y="4669366"/>
                    <a:pt x="5706062" y="4709533"/>
                  </a:cubicBezTo>
                  <a:cubicBezTo>
                    <a:pt x="5706062" y="4777183"/>
                    <a:pt x="5627843" y="4808895"/>
                    <a:pt x="5570762" y="4853289"/>
                  </a:cubicBezTo>
                  <a:cubicBezTo>
                    <a:pt x="5541166" y="4874431"/>
                    <a:pt x="5515796" y="4899799"/>
                    <a:pt x="5498885" y="4931511"/>
                  </a:cubicBezTo>
                  <a:cubicBezTo>
                    <a:pt x="5477744" y="4965335"/>
                    <a:pt x="5462945" y="5001275"/>
                    <a:pt x="5467173" y="5041441"/>
                  </a:cubicBezTo>
                  <a:cubicBezTo>
                    <a:pt x="5473515" y="5102749"/>
                    <a:pt x="5524253" y="5147145"/>
                    <a:pt x="5545394" y="5204225"/>
                  </a:cubicBezTo>
                  <a:cubicBezTo>
                    <a:pt x="5591903" y="5322613"/>
                    <a:pt x="5532709" y="5445229"/>
                    <a:pt x="5424892" y="5527677"/>
                  </a:cubicBezTo>
                  <a:cubicBezTo>
                    <a:pt x="5340329" y="5595329"/>
                    <a:pt x="5221942" y="5639723"/>
                    <a:pt x="5097212" y="5660865"/>
                  </a:cubicBezTo>
                  <a:cubicBezTo>
                    <a:pt x="4925971" y="5688347"/>
                    <a:pt x="4754732" y="5677776"/>
                    <a:pt x="4583493" y="5677776"/>
                  </a:cubicBezTo>
                  <a:cubicBezTo>
                    <a:pt x="4310778" y="5673547"/>
                    <a:pt x="4025380" y="5690461"/>
                    <a:pt x="3797060" y="5840560"/>
                  </a:cubicBezTo>
                  <a:cubicBezTo>
                    <a:pt x="3646962" y="5935692"/>
                    <a:pt x="3547600" y="6070993"/>
                    <a:pt x="3469379" y="6225319"/>
                  </a:cubicBezTo>
                  <a:cubicBezTo>
                    <a:pt x="3393272" y="6375418"/>
                    <a:pt x="3344649" y="6542429"/>
                    <a:pt x="3293912" y="6703099"/>
                  </a:cubicBezTo>
                  <a:cubicBezTo>
                    <a:pt x="3236832" y="6891251"/>
                    <a:pt x="3177638" y="7079403"/>
                    <a:pt x="3116330" y="7263326"/>
                  </a:cubicBezTo>
                  <a:lnTo>
                    <a:pt x="2076596" y="7253192"/>
                  </a:lnTo>
                  <a:lnTo>
                    <a:pt x="2074097" y="7263325"/>
                  </a:lnTo>
                  <a:lnTo>
                    <a:pt x="344789" y="7267555"/>
                  </a:lnTo>
                  <a:cubicBezTo>
                    <a:pt x="473747" y="6838399"/>
                    <a:pt x="602705" y="6407129"/>
                    <a:pt x="733778" y="5977974"/>
                  </a:cubicBezTo>
                  <a:cubicBezTo>
                    <a:pt x="801428" y="5749654"/>
                    <a:pt x="871192" y="5510765"/>
                    <a:pt x="921930" y="5282446"/>
                  </a:cubicBezTo>
                  <a:cubicBezTo>
                    <a:pt x="953640" y="5138689"/>
                    <a:pt x="976895" y="4992818"/>
                    <a:pt x="993808" y="4855405"/>
                  </a:cubicBezTo>
                  <a:cubicBezTo>
                    <a:pt x="1010721" y="4724331"/>
                    <a:pt x="1025519" y="4599601"/>
                    <a:pt x="957868" y="4479100"/>
                  </a:cubicBezTo>
                  <a:cubicBezTo>
                    <a:pt x="938843" y="4449504"/>
                    <a:pt x="913473" y="4417792"/>
                    <a:pt x="885991" y="4394538"/>
                  </a:cubicBezTo>
                  <a:lnTo>
                    <a:pt x="890598" y="4392416"/>
                  </a:lnTo>
                  <a:lnTo>
                    <a:pt x="678018" y="4174146"/>
                  </a:lnTo>
                  <a:cubicBezTo>
                    <a:pt x="606932" y="4092755"/>
                    <a:pt x="540339" y="4007663"/>
                    <a:pt x="477974" y="3918873"/>
                  </a:cubicBezTo>
                  <a:cubicBezTo>
                    <a:pt x="306735" y="3675755"/>
                    <a:pt x="179891" y="3405154"/>
                    <a:pt x="97442" y="3126097"/>
                  </a:cubicBezTo>
                  <a:cubicBezTo>
                    <a:pt x="19221" y="2847041"/>
                    <a:pt x="-12489" y="2553184"/>
                    <a:pt x="4424" y="2259330"/>
                  </a:cubicBezTo>
                  <a:cubicBezTo>
                    <a:pt x="29792" y="1855544"/>
                    <a:pt x="139724" y="1464441"/>
                    <a:pt x="351130" y="1128304"/>
                  </a:cubicBezTo>
                  <a:cubicBezTo>
                    <a:pt x="638644" y="671665"/>
                    <a:pt x="1101623" y="337642"/>
                    <a:pt x="1642825" y="155833"/>
                  </a:cubicBezTo>
                  <a:cubicBezTo>
                    <a:pt x="2010673" y="35331"/>
                    <a:pt x="2395433" y="-9064"/>
                    <a:pt x="2775965" y="1507"/>
                  </a:cubicBezTo>
                  <a:close/>
                </a:path>
              </a:pathLst>
            </a:custGeom>
            <a:solidFill>
              <a:schemeClr val="tx2"/>
            </a:solidFill>
            <a:ln w="129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2771801" y="1556792"/>
            <a:ext cx="5032176" cy="28803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 dirty="0"/>
              <a:t>Εντιμότητα/ Ήθος</a:t>
            </a:r>
            <a:endParaRPr lang="en-US" sz="1400" dirty="0"/>
          </a:p>
        </p:txBody>
      </p:sp>
      <p:sp>
        <p:nvSpPr>
          <p:cNvPr id="6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5220073" y="2086985"/>
            <a:ext cx="2591794" cy="2421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 dirty="0"/>
              <a:t>Εργασιακή Εμπειρία</a:t>
            </a:r>
            <a:endParaRPr lang="en-US" sz="1400" dirty="0"/>
          </a:p>
        </p:txBody>
      </p:sp>
      <p:sp>
        <p:nvSpPr>
          <p:cNvPr id="6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5940151" y="2593070"/>
            <a:ext cx="1871715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1400" dirty="0"/>
              <a:t>Γνώσεις/ Σπουδές</a:t>
            </a:r>
            <a:endParaRPr lang="en-US" sz="1400" dirty="0"/>
          </a:p>
        </p:txBody>
      </p:sp>
      <p:sp>
        <p:nvSpPr>
          <p:cNvPr id="6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236296" y="3097126"/>
            <a:ext cx="575570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/>
          </a:p>
        </p:txBody>
      </p:sp>
      <p:sp>
        <p:nvSpPr>
          <p:cNvPr id="6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308304" y="3612216"/>
            <a:ext cx="50356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/>
          </a:p>
        </p:txBody>
      </p:sp>
      <p:sp>
        <p:nvSpPr>
          <p:cNvPr id="6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24328" y="4116272"/>
            <a:ext cx="287540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/>
          </a:p>
        </p:txBody>
      </p:sp>
      <p:sp>
        <p:nvSpPr>
          <p:cNvPr id="6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596336" y="4609294"/>
            <a:ext cx="21553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/>
          </a:p>
        </p:txBody>
      </p:sp>
      <p:sp>
        <p:nvSpPr>
          <p:cNvPr id="6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668344" y="5113350"/>
            <a:ext cx="143523" cy="1550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/>
          </a:p>
        </p:txBody>
      </p:sp>
      <p:sp>
        <p:nvSpPr>
          <p:cNvPr id="6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390" y="1556792"/>
            <a:ext cx="792581" cy="29906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85%</a:t>
            </a:r>
            <a:endParaRPr lang="en-US" sz="1400" dirty="0"/>
          </a:p>
        </p:txBody>
      </p:sp>
      <p:sp>
        <p:nvSpPr>
          <p:cNvPr id="6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883" y="2089014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41%</a:t>
            </a:r>
            <a:endParaRPr lang="en-US" sz="1400" dirty="0"/>
          </a:p>
        </p:txBody>
      </p:sp>
      <p:sp>
        <p:nvSpPr>
          <p:cNvPr id="7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883" y="2593070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25%</a:t>
            </a:r>
            <a:endParaRPr lang="en-US" sz="1400" dirty="0"/>
          </a:p>
        </p:txBody>
      </p:sp>
      <p:sp>
        <p:nvSpPr>
          <p:cNvPr id="7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883" y="3097126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10%</a:t>
            </a:r>
            <a:endParaRPr lang="en-US" sz="1400" dirty="0"/>
          </a:p>
        </p:txBody>
      </p:sp>
      <p:sp>
        <p:nvSpPr>
          <p:cNvPr id="7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390" y="3601182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6%</a:t>
            </a:r>
            <a:endParaRPr lang="en-US" sz="1400" dirty="0"/>
          </a:p>
        </p:txBody>
      </p:sp>
      <p:sp>
        <p:nvSpPr>
          <p:cNvPr id="7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883" y="4105238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5%</a:t>
            </a:r>
            <a:endParaRPr lang="en-US" sz="1400" dirty="0"/>
          </a:p>
        </p:txBody>
      </p:sp>
      <p:sp>
        <p:nvSpPr>
          <p:cNvPr id="7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883" y="4609294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2%</a:t>
            </a:r>
            <a:endParaRPr lang="en-US" sz="1400" dirty="0"/>
          </a:p>
        </p:txBody>
      </p:sp>
      <p:sp>
        <p:nvSpPr>
          <p:cNvPr id="7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955883" y="5087224"/>
            <a:ext cx="792581" cy="22705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0%</a:t>
            </a:r>
            <a:endParaRPr lang="en-US" sz="1400" dirty="0"/>
          </a:p>
        </p:txBody>
      </p:sp>
      <p:sp>
        <p:nvSpPr>
          <p:cNvPr id="92" name="6 - TextBox"/>
          <p:cNvSpPr txBox="1"/>
          <p:nvPr/>
        </p:nvSpPr>
        <p:spPr>
          <a:xfrm>
            <a:off x="7668344" y="558924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Trebuchet MS" pitchFamily="34" charset="0"/>
              </a:rPr>
              <a:t>ΑΛΛΟ 3%</a:t>
            </a:r>
          </a:p>
        </p:txBody>
      </p:sp>
      <p:sp>
        <p:nvSpPr>
          <p:cNvPr id="41" name="40 - Ορθογώνιο"/>
          <p:cNvSpPr/>
          <p:nvPr/>
        </p:nvSpPr>
        <p:spPr>
          <a:xfrm>
            <a:off x="5796608" y="3049215"/>
            <a:ext cx="1439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400" dirty="0"/>
              <a:t>Νέος/α σε ηλικία</a:t>
            </a:r>
            <a:endParaRPr lang="en-US" sz="1400" dirty="0"/>
          </a:p>
        </p:txBody>
      </p:sp>
      <p:sp>
        <p:nvSpPr>
          <p:cNvPr id="44" name="43 - Ορθογώνιο"/>
          <p:cNvSpPr/>
          <p:nvPr/>
        </p:nvSpPr>
        <p:spPr>
          <a:xfrm>
            <a:off x="3779912" y="3566334"/>
            <a:ext cx="3525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400" dirty="0"/>
              <a:t>Νέος στην πολιτική/ χωρίς πολιτικό παρελθόν</a:t>
            </a:r>
            <a:endParaRPr lang="en-US" sz="1400" dirty="0"/>
          </a:p>
        </p:txBody>
      </p:sp>
      <p:sp>
        <p:nvSpPr>
          <p:cNvPr id="77" name="76 - Ορθογώνιο"/>
          <p:cNvSpPr/>
          <p:nvPr/>
        </p:nvSpPr>
        <p:spPr>
          <a:xfrm>
            <a:off x="3910865" y="4077072"/>
            <a:ext cx="3607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400" dirty="0"/>
              <a:t>Κομματική ιστορία/ Προσφορά στο κόμμα μου</a:t>
            </a:r>
            <a:endParaRPr lang="en-US" sz="1400" dirty="0"/>
          </a:p>
        </p:txBody>
      </p:sp>
      <p:sp>
        <p:nvSpPr>
          <p:cNvPr id="79" name="78 - Ορθογώνιο"/>
          <p:cNvSpPr/>
          <p:nvPr/>
        </p:nvSpPr>
        <p:spPr>
          <a:xfrm>
            <a:off x="5639057" y="4568065"/>
            <a:ext cx="1963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400" dirty="0"/>
              <a:t>Να τον ξέρω προσωπικά</a:t>
            </a:r>
            <a:endParaRPr lang="en-US" sz="1400" dirty="0"/>
          </a:p>
        </p:txBody>
      </p:sp>
      <p:sp>
        <p:nvSpPr>
          <p:cNvPr id="80" name="79 - Ορθογώνιο"/>
          <p:cNvSpPr/>
          <p:nvPr/>
        </p:nvSpPr>
        <p:spPr>
          <a:xfrm>
            <a:off x="5272324" y="5026239"/>
            <a:ext cx="2403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400" dirty="0"/>
              <a:t>Γνωστός/Δημοφιλής στο κοινό</a:t>
            </a:r>
            <a:endParaRPr lang="en-US" sz="1400" dirty="0"/>
          </a:p>
        </p:txBody>
      </p:sp>
      <p:sp>
        <p:nvSpPr>
          <p:cNvPr id="81" name="80 - Ορθογώνιο"/>
          <p:cNvSpPr/>
          <p:nvPr/>
        </p:nvSpPr>
        <p:spPr>
          <a:xfrm>
            <a:off x="6538629" y="260648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B’</a:t>
            </a:r>
            <a:endParaRPr lang="el-G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2" name="81 - Ορθογώνιο"/>
          <p:cNvSpPr/>
          <p:nvPr/>
        </p:nvSpPr>
        <p:spPr>
          <a:xfrm>
            <a:off x="6682645" y="836712"/>
            <a:ext cx="2281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Θεσσαλονίκης</a:t>
            </a:r>
            <a:endParaRPr lang="el-GR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180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Ορθογώνιο"/>
          <p:cNvSpPr/>
          <p:nvPr/>
        </p:nvSpPr>
        <p:spPr>
          <a:xfrm>
            <a:off x="539552" y="27342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Θα σας διαβάσω μερικά ονόματα Βουλευτών της </a:t>
            </a:r>
            <a:r>
              <a:rPr lang="en-US" b="1" dirty="0">
                <a:latin typeface="Trebuchet MS" pitchFamily="34" charset="0"/>
              </a:rPr>
              <a:t>B</a:t>
            </a:r>
            <a:r>
              <a:rPr lang="el-GR" b="1" dirty="0">
                <a:latin typeface="Trebuchet MS" pitchFamily="34" charset="0"/>
              </a:rPr>
              <a:t>’ Θεσσαλονίκης και θα ήθελα να μου πείτε τι γνώμη έχετε για τον/την καθένα/καθεμιά: </a:t>
            </a:r>
          </a:p>
          <a:p>
            <a:pPr lvl="0"/>
            <a:r>
              <a:rPr lang="el-GR" b="1" dirty="0">
                <a:latin typeface="Trebuchet MS" pitchFamily="34" charset="0"/>
              </a:rPr>
              <a:t>[Νέα Δημοκρατία]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b="1" dirty="0">
              <a:latin typeface="Trebuchet MS" pitchFamily="34" charset="0"/>
            </a:endParaRPr>
          </a:p>
        </p:txBody>
      </p:sp>
      <p:sp>
        <p:nvSpPr>
          <p:cNvPr id="7" name="1 - Ορθογώνιο"/>
          <p:cNvSpPr/>
          <p:nvPr/>
        </p:nvSpPr>
        <p:spPr>
          <a:xfrm>
            <a:off x="683568" y="1824686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Θόδωρος </a:t>
            </a:r>
            <a:r>
              <a:rPr lang="el-GR" sz="1600" dirty="0" err="1">
                <a:latin typeface="Trebuchet MS" pitchFamily="34" charset="0"/>
              </a:rPr>
              <a:t>Καράογλου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8" name="1 - Ορθογώνιο"/>
          <p:cNvSpPr/>
          <p:nvPr/>
        </p:nvSpPr>
        <p:spPr>
          <a:xfrm>
            <a:off x="683568" y="3153326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Σάββας Αναστασιάδης</a:t>
            </a:r>
          </a:p>
        </p:txBody>
      </p:sp>
      <p:sp>
        <p:nvSpPr>
          <p:cNvPr id="9" name="1 - Ορθογώνιο"/>
          <p:cNvSpPr/>
          <p:nvPr/>
        </p:nvSpPr>
        <p:spPr>
          <a:xfrm>
            <a:off x="683568" y="4650132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Δημήτρης </a:t>
            </a:r>
            <a:r>
              <a:rPr lang="el-GR" sz="1600" dirty="0" err="1">
                <a:latin typeface="Trebuchet MS" pitchFamily="34" charset="0"/>
              </a:rPr>
              <a:t>Βαρτζόπουλος</a:t>
            </a:r>
            <a:endParaRPr lang="el-GR" sz="1600" dirty="0">
              <a:latin typeface="Trebuchet MS" pitchFamily="34" charset="0"/>
            </a:endParaRP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612431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892342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180374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468406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604310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26%</a:t>
            </a:r>
            <a:endParaRPr lang="en-US" sz="1400" dirty="0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892342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33%</a:t>
            </a:r>
            <a:endParaRPr lang="en-US" sz="1400" dirty="0"/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180374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19%</a:t>
            </a:r>
            <a:endParaRPr lang="en-US" sz="1400" dirty="0"/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468406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21%</a:t>
            </a:r>
            <a:endParaRPr lang="en-US" sz="1400" dirty="0"/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980583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260494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548526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836558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972462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17%</a:t>
            </a:r>
            <a:endParaRPr lang="en-US" sz="1400" dirty="0"/>
          </a:p>
        </p:txBody>
      </p:sp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260494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31%</a:t>
            </a:r>
            <a:endParaRPr lang="en-US" sz="1400" dirty="0"/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548526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12%</a:t>
            </a:r>
            <a:endParaRPr lang="en-US" sz="1400" dirty="0"/>
          </a:p>
        </p:txBody>
      </p:sp>
      <p:sp>
        <p:nvSpPr>
          <p:cNvPr id="2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836558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39%</a:t>
            </a:r>
            <a:endParaRPr lang="en-US" sz="1400" dirty="0"/>
          </a:p>
        </p:txBody>
      </p: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381554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661465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4949497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3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5237529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373433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14%</a:t>
            </a:r>
            <a:endParaRPr lang="en-US" sz="1400" dirty="0"/>
          </a:p>
        </p:txBody>
      </p:sp>
      <p:sp>
        <p:nvSpPr>
          <p:cNvPr id="3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661465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36%</a:t>
            </a:r>
            <a:endParaRPr lang="en-US" sz="1400" dirty="0"/>
          </a:p>
        </p:txBody>
      </p:sp>
      <p:sp>
        <p:nvSpPr>
          <p:cNvPr id="3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4949497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9%</a:t>
            </a:r>
            <a:endParaRPr lang="en-US" sz="1400" dirty="0"/>
          </a:p>
        </p:txBody>
      </p:sp>
      <p:sp>
        <p:nvSpPr>
          <p:cNvPr id="3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5237529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41%</a:t>
            </a:r>
            <a:endParaRPr lang="en-US" sz="1400" dirty="0"/>
          </a:p>
        </p:txBody>
      </p:sp>
      <p:pic>
        <p:nvPicPr>
          <p:cNvPr id="47" name="Picture 6" descr="Νέα Δημοκρατία"/>
          <p:cNvPicPr>
            <a:picLocks noChangeAspect="1" noChangeArrowheads="1"/>
          </p:cNvPicPr>
          <p:nvPr/>
        </p:nvPicPr>
        <p:blipFill>
          <a:blip r:embed="rId2" cstate="print"/>
          <a:srcRect l="12994" t="8986" r="12994" b="8986"/>
          <a:stretch>
            <a:fillRect/>
          </a:stretch>
        </p:blipFill>
        <p:spPr bwMode="auto">
          <a:xfrm>
            <a:off x="8028384" y="705470"/>
            <a:ext cx="786424" cy="458423"/>
          </a:xfrm>
          <a:prstGeom prst="rect">
            <a:avLst/>
          </a:prstGeom>
          <a:noFill/>
        </p:spPr>
      </p:pic>
      <p:pic>
        <p:nvPicPr>
          <p:cNvPr id="69634" name="Picture 2" descr="Θόδωρος Καράογλου - Newsbe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8428"/>
            <a:ext cx="2078107" cy="1178140"/>
          </a:xfrm>
          <a:prstGeom prst="rect">
            <a:avLst/>
          </a:prstGeom>
          <a:noFill/>
        </p:spPr>
      </p:pic>
      <p:pic>
        <p:nvPicPr>
          <p:cNvPr id="69636" name="Picture 4" descr="Σάββας Αναστασιάδης: Ένας νέος κόσμος γεννιέται από την πανδημία"/>
          <p:cNvPicPr>
            <a:picLocks noChangeAspect="1" noChangeArrowheads="1"/>
          </p:cNvPicPr>
          <p:nvPr/>
        </p:nvPicPr>
        <p:blipFill>
          <a:blip r:embed="rId4" cstate="print"/>
          <a:srcRect l="7753" b="1691"/>
          <a:stretch>
            <a:fillRect/>
          </a:stretch>
        </p:blipFill>
        <p:spPr bwMode="auto">
          <a:xfrm>
            <a:off x="2483768" y="2867636"/>
            <a:ext cx="2086358" cy="1274231"/>
          </a:xfrm>
          <a:prstGeom prst="rect">
            <a:avLst/>
          </a:prstGeom>
          <a:noFill/>
        </p:spPr>
      </p:pic>
      <p:pic>
        <p:nvPicPr>
          <p:cNvPr id="69638" name="Picture 6" descr="Δημήτρης Βαρτζόπουλος: «Η ΝΔ ζητά έντιμα την εμπιστοσύνη του Έλληνα πολίτη»  - Free Sund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248851"/>
            <a:ext cx="2081445" cy="1268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Ορθογώνιο"/>
          <p:cNvSpPr/>
          <p:nvPr/>
        </p:nvSpPr>
        <p:spPr>
          <a:xfrm>
            <a:off x="539552" y="34543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Θα σας διαβάσω μερικά ονόματα Βουλευτών της </a:t>
            </a:r>
            <a:r>
              <a:rPr lang="en-US" b="1" dirty="0">
                <a:latin typeface="Trebuchet MS" pitchFamily="34" charset="0"/>
              </a:rPr>
              <a:t>B</a:t>
            </a:r>
            <a:r>
              <a:rPr lang="el-GR" b="1" dirty="0">
                <a:latin typeface="Trebuchet MS" pitchFamily="34" charset="0"/>
              </a:rPr>
              <a:t>’ Θεσσαλονίκης και θα ήθελα να μου πείτε τι γνώμη έχετε για τον/την καθένα/καθεμιά: </a:t>
            </a:r>
          </a:p>
          <a:p>
            <a:pPr lvl="0"/>
            <a:r>
              <a:rPr lang="el-GR" b="1" dirty="0">
                <a:latin typeface="Trebuchet MS" pitchFamily="34" charset="0"/>
              </a:rPr>
              <a:t>[ΣΥΡΙΖΑ]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b="1" dirty="0">
              <a:latin typeface="Trebuchet MS" pitchFamily="34" charset="0"/>
            </a:endParaRPr>
          </a:p>
        </p:txBody>
      </p:sp>
      <p:sp>
        <p:nvSpPr>
          <p:cNvPr id="7" name="1 - Ορθογώνιο"/>
          <p:cNvSpPr/>
          <p:nvPr/>
        </p:nvSpPr>
        <p:spPr>
          <a:xfrm>
            <a:off x="144016" y="2017018"/>
            <a:ext cx="2267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Σωκράτης Φάμελλος</a:t>
            </a:r>
          </a:p>
        </p:txBody>
      </p:sp>
      <p:sp>
        <p:nvSpPr>
          <p:cNvPr id="8" name="1 - Ορθογώνιο"/>
          <p:cNvSpPr/>
          <p:nvPr/>
        </p:nvSpPr>
        <p:spPr>
          <a:xfrm>
            <a:off x="179512" y="3313162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latin typeface="Trebuchet MS" pitchFamily="34" charset="0"/>
              </a:rPr>
              <a:t>Δώρα Αυγέρη</a:t>
            </a: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643613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1923524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211556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2499588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635492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26%</a:t>
            </a:r>
            <a:endParaRPr lang="en-US" sz="1400" dirty="0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1923524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27%</a:t>
            </a:r>
            <a:endParaRPr lang="en-US" sz="1400" dirty="0"/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211556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25%</a:t>
            </a:r>
            <a:endParaRPr lang="en-US" sz="1400" dirty="0"/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2499588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21%</a:t>
            </a:r>
            <a:endParaRPr lang="en-US" sz="1400" dirty="0"/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011765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Θετική / Μάλλον Θετική</a:t>
            </a:r>
            <a:endParaRPr lang="en-US" sz="1400"/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291676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Ουδέτερη / Δεν έχω γνώμη</a:t>
            </a:r>
            <a:endParaRPr lang="en-US" sz="1400"/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579708"/>
            <a:ext cx="2736304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Αρνητική / Μάλλον αρνητική</a:t>
            </a:r>
            <a:endParaRPr lang="en-US" sz="1400"/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4644008" y="3867740"/>
            <a:ext cx="2736304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/>
              <a:t>Δεν τον / την γνωρίζω – Δεν απαντώ</a:t>
            </a:r>
            <a:endParaRPr lang="en-US" sz="1400"/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003644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17%</a:t>
            </a:r>
            <a:endParaRPr lang="en-US" sz="1400" dirty="0"/>
          </a:p>
        </p:txBody>
      </p:sp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291676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34%</a:t>
            </a:r>
            <a:endParaRPr lang="en-US" sz="1400" dirty="0"/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579708"/>
            <a:ext cx="1008112" cy="21602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18%</a:t>
            </a:r>
            <a:endParaRPr lang="en-US" sz="1400" dirty="0"/>
          </a:p>
        </p:txBody>
      </p:sp>
      <p:sp>
        <p:nvSpPr>
          <p:cNvPr id="26" name="Rectangle: Rounded Corners 36">
            <a:extLst>
              <a:ext uri="{FF2B5EF4-FFF2-40B4-BE49-F238E27FC236}">
                <a16:creationId xmlns:a16="http://schemas.microsoft.com/office/drawing/2014/main" id="{387F83F9-AAAF-CF47-BF02-34F3369732DB}"/>
              </a:ext>
            </a:extLst>
          </p:cNvPr>
          <p:cNvSpPr/>
          <p:nvPr/>
        </p:nvSpPr>
        <p:spPr>
          <a:xfrm>
            <a:off x="7452320" y="3867740"/>
            <a:ext cx="1008112" cy="216024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32%</a:t>
            </a:r>
            <a:endParaRPr lang="en-US" sz="1400" dirty="0"/>
          </a:p>
        </p:txBody>
      </p:sp>
      <p:pic>
        <p:nvPicPr>
          <p:cNvPr id="48" name="Picture 4" descr="ΣΥΡΙΖΑ LOGO2"/>
          <p:cNvPicPr>
            <a:picLocks noChangeAspect="1" noChangeArrowheads="1"/>
          </p:cNvPicPr>
          <p:nvPr/>
        </p:nvPicPr>
        <p:blipFill>
          <a:blip r:embed="rId2" cstate="print"/>
          <a:srcRect t="17444" b="17444"/>
          <a:stretch>
            <a:fillRect/>
          </a:stretch>
        </p:blipFill>
        <p:spPr bwMode="auto">
          <a:xfrm>
            <a:off x="8100392" y="705470"/>
            <a:ext cx="773113" cy="503371"/>
          </a:xfrm>
          <a:prstGeom prst="rect">
            <a:avLst/>
          </a:prstGeom>
          <a:noFill/>
        </p:spPr>
      </p:pic>
      <p:pic>
        <p:nvPicPr>
          <p:cNvPr id="67586" name="Picture 2" descr="Φάμελλος για rapid tests: «Δεν συγχέεται με ομάδες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1556792"/>
            <a:ext cx="2082692" cy="1193205"/>
          </a:xfrm>
          <a:prstGeom prst="rect">
            <a:avLst/>
          </a:prstGeom>
          <a:noFill/>
        </p:spPr>
      </p:pic>
      <p:pic>
        <p:nvPicPr>
          <p:cNvPr id="67588" name="Picture 4" descr="Δώρα Αυγέρη: Η ακροδεξιά συνιστώσα της ΝΔ μοιάζει εκτός ελέγχου"/>
          <p:cNvPicPr>
            <a:picLocks noChangeAspect="1" noChangeArrowheads="1"/>
          </p:cNvPicPr>
          <p:nvPr/>
        </p:nvPicPr>
        <p:blipFill>
          <a:blip r:embed="rId4" cstate="print"/>
          <a:srcRect l="7383" r="7735"/>
          <a:stretch>
            <a:fillRect/>
          </a:stretch>
        </p:blipFill>
        <p:spPr bwMode="auto">
          <a:xfrm>
            <a:off x="2451022" y="2931314"/>
            <a:ext cx="2120978" cy="1208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60648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Ποια από τα παρακάτω θεωρείτε ότι είναι τα τρία σημαντικότερα προβλήματα που αντιμετωπίζει σήμερα η περιοχή σας;</a:t>
            </a:r>
            <a:r>
              <a:rPr lang="en-US" b="1" dirty="0">
                <a:latin typeface="Trebuchet MS" pitchFamily="34" charset="0"/>
              </a:rPr>
              <a:t>”</a:t>
            </a:r>
            <a:r>
              <a:rPr lang="el-GR" b="1" dirty="0">
                <a:latin typeface="Trebuchet MS" pitchFamily="34" charset="0"/>
              </a:rPr>
              <a:t> </a:t>
            </a:r>
            <a:r>
              <a:rPr lang="el-GR" sz="1400" i="1" dirty="0">
                <a:latin typeface="Trebuchet MS" pitchFamily="34" charset="0"/>
              </a:rPr>
              <a:t>(3 επιλογές με τυχαία κυκλική αναφορά)</a:t>
            </a:r>
          </a:p>
        </p:txBody>
      </p:sp>
      <p:pic>
        <p:nvPicPr>
          <p:cNvPr id="1026" name="Picture 2" descr="C:\Users\Eva\Desktop\problems-icon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47" y="4089027"/>
            <a:ext cx="2652341" cy="26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5"/>
          <p:cNvGraphicFramePr>
            <a:graphicFrameLocks/>
          </p:cNvGraphicFramePr>
          <p:nvPr/>
        </p:nvGraphicFramePr>
        <p:xfrm>
          <a:off x="323528" y="1196752"/>
          <a:ext cx="8424936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4522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365531" y="980728"/>
            <a:ext cx="6446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Cambria" pitchFamily="18" charset="0"/>
                <a:ea typeface="Cambria" pitchFamily="18" charset="0"/>
              </a:rPr>
              <a:t>ΔΗΜΟΣ ΘΕΣΣΑΛΟΝΙΚΗΣ (Ν=424)</a:t>
            </a:r>
          </a:p>
        </p:txBody>
      </p:sp>
      <p:pic>
        <p:nvPicPr>
          <p:cNvPr id="78850" name="Picture 2" descr="Δήμος Θεσσαλονίκης - Η υπηρεσί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5715000" cy="229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39552" y="1484784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Εσείς προσωπικά, τι γνώμη θα λέγατε ότι έχετε για τον Κωνσταντίνο Ζέρβα;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778493" y="2970826"/>
            <a:ext cx="2153547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Ουδέτερη/ </a:t>
            </a:r>
          </a:p>
          <a:p>
            <a:pPr algn="ctr"/>
            <a:r>
              <a:rPr lang="el-GR" dirty="0">
                <a:latin typeface="Trebuchet MS" pitchFamily="34" charset="0"/>
              </a:rPr>
              <a:t>Δεν έχω γνώμη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23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1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016" y="2970826"/>
            <a:ext cx="2664296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Αρνητική/</a:t>
            </a:r>
          </a:p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Μάλλον αρνητική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29%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2977207"/>
            <a:ext cx="4032448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Θετική/Μάλλον θετική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46%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83568" y="4921423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latin typeface="Trebuchet MS" pitchFamily="34" charset="0"/>
              </a:rPr>
              <a:t>Δεν τον γνωρίζω 2%</a:t>
            </a:r>
          </a:p>
        </p:txBody>
      </p:sp>
      <p:pic>
        <p:nvPicPr>
          <p:cNvPr id="76802" name="Picture 2" descr="Κωνσταντίνος Ζέρβας: Συνέντευξη με τον υποψήφιο δήμαρχο Θεσσαλονίκης"/>
          <p:cNvPicPr>
            <a:picLocks noChangeAspect="1" noChangeArrowheads="1"/>
          </p:cNvPicPr>
          <p:nvPr/>
        </p:nvPicPr>
        <p:blipFill>
          <a:blip r:embed="rId2" cstate="print"/>
          <a:srcRect l="22250" r="14833"/>
          <a:stretch>
            <a:fillRect/>
          </a:stretch>
        </p:blipFill>
        <p:spPr bwMode="auto">
          <a:xfrm>
            <a:off x="6084168" y="791959"/>
            <a:ext cx="2475443" cy="1988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4139952" y="2924944"/>
            <a:ext cx="648072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latin typeface="Trebuchet MS" pitchFamily="34" charset="0"/>
              </a:rPr>
              <a:t>ΔΞ/ΔΑ</a:t>
            </a:r>
            <a:endParaRPr lang="en-US" sz="1200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8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5535" y="2924944"/>
            <a:ext cx="3744416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44%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2918262"/>
            <a:ext cx="4032448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48%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187624" y="1340768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Είστε ικανοποιημένος/η από το </a:t>
            </a:r>
          </a:p>
          <a:p>
            <a:r>
              <a:rPr lang="el-GR" b="1" dirty="0">
                <a:latin typeface="Trebuchet MS" pitchFamily="34" charset="0"/>
              </a:rPr>
              <a:t>έργο του Δημάρχου Θεσσαλονίκης κ. Κωνσταντίνου Ζέρβα;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pic>
        <p:nvPicPr>
          <p:cNvPr id="7" name="Picture 2" descr="Κωνσταντίνος Ζέρβας: Συνέντευξη με τον υποψήφιο δήμαρχο Θεσσαλονίκης"/>
          <p:cNvPicPr>
            <a:picLocks noChangeAspect="1" noChangeArrowheads="1"/>
          </p:cNvPicPr>
          <p:nvPr/>
        </p:nvPicPr>
        <p:blipFill>
          <a:blip r:embed="rId2" cstate="print"/>
          <a:srcRect l="22250" r="14833"/>
          <a:stretch>
            <a:fillRect/>
          </a:stretch>
        </p:blipFill>
        <p:spPr bwMode="auto">
          <a:xfrm>
            <a:off x="5652120" y="764704"/>
            <a:ext cx="2475443" cy="1988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39552" y="1353542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Κατά τη γνώμη σας, ο Κωνσταντίνος Ζέρβας πρέπει να επανεκλεγεί Δήμαρχος Θεσσαλονίκης  το 2023;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067944" y="2924944"/>
            <a:ext cx="1080120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ΔΞ/ΔΑ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15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11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4867" y="2924944"/>
            <a:ext cx="3603077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41%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2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2918262"/>
            <a:ext cx="3600400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44%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pic>
        <p:nvPicPr>
          <p:cNvPr id="7" name="Picture 2" descr="Κωνσταντίνος Ζέρβας: Συνέντευξη με τον υποψήφιο δήμαρχο Θεσσαλονίκης"/>
          <p:cNvPicPr>
            <a:picLocks noChangeAspect="1" noChangeArrowheads="1"/>
          </p:cNvPicPr>
          <p:nvPr/>
        </p:nvPicPr>
        <p:blipFill>
          <a:blip r:embed="rId2" cstate="print"/>
          <a:srcRect l="22250" r="14833"/>
          <a:stretch>
            <a:fillRect/>
          </a:stretch>
        </p:blipFill>
        <p:spPr bwMode="auto">
          <a:xfrm>
            <a:off x="6056997" y="764704"/>
            <a:ext cx="2475443" cy="1988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944216" y="2695857"/>
            <a:ext cx="2411760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Ουδέτερη/ </a:t>
            </a:r>
          </a:p>
          <a:p>
            <a:pPr algn="ctr"/>
            <a:r>
              <a:rPr lang="el-GR" dirty="0">
                <a:latin typeface="Trebuchet MS" pitchFamily="34" charset="0"/>
              </a:rPr>
              <a:t>Δεν έχω γνώμη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27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4" y="2708920"/>
            <a:ext cx="1872208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Αρνητική/</a:t>
            </a:r>
          </a:p>
          <a:p>
            <a:pPr algn="ctr"/>
            <a:r>
              <a:rPr lang="el-GR" sz="1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Μάλλον αρνητική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19%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2689175"/>
            <a:ext cx="4680520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Θετική/Μάλλον θετική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51%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51520" y="4581128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>
                <a:latin typeface="Trebuchet MS" pitchFamily="34" charset="0"/>
              </a:rPr>
              <a:t>Δεν τον γνωρίζω 3%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67544" y="134076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Εσείς προσωπικά, τι γνώμη θα λέγατε ότι έχετε για τον Περιφερειάρχη κ. Αλέξανδρο </a:t>
            </a:r>
            <a:r>
              <a:rPr lang="el-GR" b="1" dirty="0" err="1">
                <a:latin typeface="Trebuchet MS" pitchFamily="34" charset="0"/>
              </a:rPr>
              <a:t>Καχριμάνη</a:t>
            </a:r>
            <a:r>
              <a:rPr lang="el-GR" b="1" dirty="0">
                <a:latin typeface="Trebuchet MS" pitchFamily="34" charset="0"/>
              </a:rPr>
              <a:t>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pic>
        <p:nvPicPr>
          <p:cNvPr id="9" name="Picture 2" descr="Καχριμάνης: «Ν΄ αρχίσει ξανά η ενημέρωση από την Πολιτική Προστασία» |  ΕΝΗΜΕΡΩΣΗ Corfu Κέρκυρα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08720"/>
            <a:ext cx="2270564" cy="1584176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2810992" y="6021288"/>
            <a:ext cx="2664296" cy="368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>
                <a:latin typeface="Trebuchet MS" pitchFamily="34" charset="0"/>
              </a:rPr>
              <a:t>Ουδέτερη/ </a:t>
            </a:r>
          </a:p>
          <a:p>
            <a:pPr algn="ctr"/>
            <a:r>
              <a:rPr lang="el-GR" sz="1100" dirty="0">
                <a:latin typeface="Trebuchet MS" pitchFamily="34" charset="0"/>
              </a:rPr>
              <a:t>Δεν έχω γνώμη</a:t>
            </a:r>
            <a:r>
              <a:rPr lang="en-US" sz="1100" dirty="0">
                <a:latin typeface="Trebuchet MS" pitchFamily="34" charset="0"/>
              </a:rPr>
              <a:t> 31%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11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4" y="6021288"/>
            <a:ext cx="2703487" cy="368424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Αρνητική/Μάλλον αρνητική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 31%</a:t>
            </a:r>
            <a:endParaRPr lang="el-GR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2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88" y="6021288"/>
            <a:ext cx="3528392" cy="368424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Θετική/Μάλλον θετική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 43%</a:t>
            </a:r>
            <a:endParaRPr lang="es-MX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34728" y="5661248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u="sng" dirty="0">
                <a:latin typeface="Trebuchet MS" pitchFamily="34" charset="0"/>
              </a:rPr>
              <a:t>Σύνολο Περιφερειών Βόρειας Ελλάδας: 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323528" y="6381328"/>
            <a:ext cx="1441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i="1" dirty="0">
                <a:latin typeface="Trebuchet MS" pitchFamily="34" charset="0"/>
              </a:rPr>
              <a:t>Δεν τον γνωρίζω 5%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3223604" y="2780928"/>
            <a:ext cx="864096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ΔΞ/ΔΑ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8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9268" y="2774235"/>
            <a:ext cx="3024336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34%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700" y="2774246"/>
            <a:ext cx="4824536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58%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39552" y="1342509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Είστε ικανοποιημένος/η από το έργο του Περιφερειάρχη κ. Αλέξανδρου </a:t>
            </a:r>
            <a:r>
              <a:rPr lang="el-GR" b="1" dirty="0" err="1">
                <a:latin typeface="Trebuchet MS" pitchFamily="34" charset="0"/>
              </a:rPr>
              <a:t>Καχριμάνη</a:t>
            </a:r>
            <a:r>
              <a:rPr lang="el-GR" b="1" dirty="0">
                <a:latin typeface="Trebuchet MS" pitchFamily="34" charset="0"/>
              </a:rPr>
              <a:t>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pic>
        <p:nvPicPr>
          <p:cNvPr id="9" name="Picture 2" descr="Καχριμάνης: «Ν΄ αρχίσει ξανά η ενημέρωση από την Πολιτική Προστασία» |  ΕΝΗΜΕΡΩΣΗ Corfu Κέρκυρα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08720"/>
            <a:ext cx="2270564" cy="1584176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3203848" y="6021288"/>
            <a:ext cx="1872208" cy="368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ΔΞ/ΔΑ 15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l-GR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0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2" y="6021288"/>
            <a:ext cx="3168353" cy="368424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 37%</a:t>
            </a: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6021288"/>
            <a:ext cx="3927624" cy="368424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 48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s-MX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34728" y="5661248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u="sng" dirty="0">
                <a:latin typeface="Trebuchet MS" pitchFamily="34" charset="0"/>
              </a:rPr>
              <a:t>Σύνολο Περιφερειών Βόρειας Ελλάδας: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3452691" y="2780928"/>
            <a:ext cx="1296144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rebuchet MS" pitchFamily="34" charset="0"/>
              </a:rPr>
              <a:t>ΔΞ/ΔΑ</a:t>
            </a:r>
            <a:endParaRPr lang="en-US" dirty="0">
              <a:latin typeface="Trebuchet MS" pitchFamily="34" charset="0"/>
            </a:endParaRPr>
          </a:p>
          <a:p>
            <a:pPr algn="ctr"/>
            <a:r>
              <a:rPr lang="el-GR" sz="2800" dirty="0">
                <a:latin typeface="Trebuchet MS" pitchFamily="34" charset="0"/>
              </a:rPr>
              <a:t>14</a:t>
            </a:r>
            <a:r>
              <a:rPr lang="en-US" sz="2800" dirty="0">
                <a:latin typeface="Trebuchet MS" pitchFamily="34" charset="0"/>
              </a:rPr>
              <a:t>%</a:t>
            </a:r>
            <a:endParaRPr lang="el-GR" sz="2800" dirty="0">
              <a:latin typeface="Trebuchet MS" pitchFamily="34" charset="0"/>
            </a:endParaRP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2331" y="2774235"/>
            <a:ext cx="3240360" cy="1872208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37%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5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835" y="2774246"/>
            <a:ext cx="4176464" cy="1872208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</a:t>
            </a:r>
          </a:p>
          <a:p>
            <a:pPr algn="ctr"/>
            <a:r>
              <a:rPr lang="el-GR" sz="36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49%</a:t>
            </a:r>
            <a:endParaRPr lang="es-MX" sz="36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39552" y="1268760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Κατά τη γνώμη σας ο Περιφερειάρχης κ. Αλέξανδρος </a:t>
            </a:r>
            <a:r>
              <a:rPr lang="el-GR" b="1" dirty="0" err="1">
                <a:latin typeface="Trebuchet MS" pitchFamily="34" charset="0"/>
              </a:rPr>
              <a:t>Καχριμάνης</a:t>
            </a:r>
            <a:r>
              <a:rPr lang="el-GR" b="1" dirty="0">
                <a:latin typeface="Trebuchet MS" pitchFamily="34" charset="0"/>
              </a:rPr>
              <a:t> πρέπει να επανεκλεγεί Περιφερειάρχης το 2023;</a:t>
            </a:r>
            <a:r>
              <a:rPr lang="en-US" b="1" dirty="0">
                <a:latin typeface="Trebuchet MS" pitchFamily="34" charset="0"/>
              </a:rPr>
              <a:t>”</a:t>
            </a:r>
            <a:endParaRPr lang="el-GR" dirty="0">
              <a:latin typeface="Trebuchet MS" pitchFamily="34" charset="0"/>
            </a:endParaRPr>
          </a:p>
        </p:txBody>
      </p:sp>
      <p:pic>
        <p:nvPicPr>
          <p:cNvPr id="7" name="Picture 2" descr="Καχριμάνης: «Ν΄ αρχίσει ξανά η ενημέρωση από την Πολιτική Προστασία» |  ΕΝΗΜΕΡΩΣΗ Corfu Κέρκυρα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08720"/>
            <a:ext cx="2270564" cy="1584176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3275856" y="6021288"/>
            <a:ext cx="1656184" cy="368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ΔΞ/ΔΑ 18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l-GR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0" name="Freeform 96">
            <a:extLst>
              <a:ext uri="{FF2B5EF4-FFF2-40B4-BE49-F238E27FC236}">
                <a16:creationId xmlns:a16="http://schemas.microsoft.com/office/drawing/2014/main" id="{B4217AF8-42B0-FF47-93B8-2882251ECA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1" y="6021288"/>
            <a:ext cx="3168355" cy="368424"/>
          </a:xfrm>
          <a:custGeom>
            <a:avLst/>
            <a:gdLst>
              <a:gd name="T0" fmla="*/ 7743 w 8689"/>
              <a:gd name="T1" fmla="*/ 3749 h 3750"/>
              <a:gd name="T2" fmla="*/ 0 w 8689"/>
              <a:gd name="T3" fmla="*/ 3749 h 3750"/>
              <a:gd name="T4" fmla="*/ 0 w 8689"/>
              <a:gd name="T5" fmla="*/ 0 h 3750"/>
              <a:gd name="T6" fmla="*/ 7743 w 8689"/>
              <a:gd name="T7" fmla="*/ 0 h 3750"/>
              <a:gd name="T8" fmla="*/ 8688 w 8689"/>
              <a:gd name="T9" fmla="*/ 1859 h 3750"/>
              <a:gd name="T10" fmla="*/ 7743 w 8689"/>
              <a:gd name="T11" fmla="*/ 3749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0">
                <a:moveTo>
                  <a:pt x="7743" y="3749"/>
                </a:moveTo>
                <a:lnTo>
                  <a:pt x="0" y="3749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49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Όχι/ Μάλλον Όχι 38%</a:t>
            </a:r>
          </a:p>
        </p:txBody>
      </p:sp>
      <p:sp>
        <p:nvSpPr>
          <p:cNvPr id="11" name="Freeform 99">
            <a:extLst>
              <a:ext uri="{FF2B5EF4-FFF2-40B4-BE49-F238E27FC236}">
                <a16:creationId xmlns:a16="http://schemas.microsoft.com/office/drawing/2014/main" id="{BAC403D1-886D-CE4D-BD38-A829D580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6021288"/>
            <a:ext cx="4071640" cy="368424"/>
          </a:xfrm>
          <a:custGeom>
            <a:avLst/>
            <a:gdLst>
              <a:gd name="T0" fmla="*/ 7743 w 8689"/>
              <a:gd name="T1" fmla="*/ 3758 h 3759"/>
              <a:gd name="T2" fmla="*/ 0 w 8689"/>
              <a:gd name="T3" fmla="*/ 3758 h 3759"/>
              <a:gd name="T4" fmla="*/ 0 w 8689"/>
              <a:gd name="T5" fmla="*/ 0 h 3759"/>
              <a:gd name="T6" fmla="*/ 7743 w 8689"/>
              <a:gd name="T7" fmla="*/ 0 h 3759"/>
              <a:gd name="T8" fmla="*/ 8688 w 8689"/>
              <a:gd name="T9" fmla="*/ 1859 h 3759"/>
              <a:gd name="T10" fmla="*/ 7743 w 8689"/>
              <a:gd name="T11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89" h="3759">
                <a:moveTo>
                  <a:pt x="7743" y="3758"/>
                </a:moveTo>
                <a:lnTo>
                  <a:pt x="0" y="3758"/>
                </a:lnTo>
                <a:lnTo>
                  <a:pt x="0" y="0"/>
                </a:lnTo>
                <a:lnTo>
                  <a:pt x="7743" y="0"/>
                </a:lnTo>
                <a:lnTo>
                  <a:pt x="8688" y="1859"/>
                </a:lnTo>
                <a:lnTo>
                  <a:pt x="7743" y="375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Ναι/ Μάλλον Ναι 44</a:t>
            </a:r>
            <a:r>
              <a:rPr lang="en-US" sz="1200" b="1" dirty="0">
                <a:solidFill>
                  <a:schemeClr val="bg1"/>
                </a:solidFill>
                <a:latin typeface="Trebuchet MS" pitchFamily="34" charset="0"/>
                <a:ea typeface="Cambria" pitchFamily="18" charset="0"/>
              </a:rPr>
              <a:t>%</a:t>
            </a:r>
            <a:endParaRPr lang="es-MX" sz="1200" b="1" dirty="0">
              <a:solidFill>
                <a:schemeClr val="bg1"/>
              </a:solidFill>
              <a:latin typeface="Trebuchet MS" pitchFamily="34" charset="0"/>
              <a:ea typeface="Cambria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34728" y="5661248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u="sng" dirty="0">
                <a:latin typeface="Trebuchet MS" pitchFamily="34" charset="0"/>
              </a:rPr>
              <a:t>Σύνολο Περιφερειών Βόρειας Ελλάδας: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259632" y="980728"/>
            <a:ext cx="6591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Cambria" pitchFamily="18" charset="0"/>
                <a:ea typeface="Cambria" pitchFamily="18" charset="0"/>
              </a:rPr>
              <a:t>ΚΕΝΤΡΙΚΗ ΜΑΚΕΔΟΝΙΑ (Ν=1198)</a:t>
            </a:r>
          </a:p>
        </p:txBody>
      </p:sp>
      <p:pic>
        <p:nvPicPr>
          <p:cNvPr id="41986" name="Picture 2" descr="Κεντρική Μακεδονί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846" y="1700808"/>
            <a:ext cx="4680520" cy="4103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60648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latin typeface="Trebuchet MS" pitchFamily="34" charset="0"/>
              </a:rPr>
              <a:t>“</a:t>
            </a:r>
            <a:r>
              <a:rPr lang="el-GR" b="1" dirty="0">
                <a:latin typeface="Trebuchet MS" pitchFamily="34" charset="0"/>
              </a:rPr>
              <a:t>Ποια από τα παρακάτω θεωρείτε ότι είναι τα τρία σημαντικότερα προβλήματα που αντιμετωπίζει σήμερα η περιοχή σας;</a:t>
            </a:r>
            <a:r>
              <a:rPr lang="en-US" b="1" dirty="0">
                <a:latin typeface="Trebuchet MS" pitchFamily="34" charset="0"/>
              </a:rPr>
              <a:t>”</a:t>
            </a:r>
            <a:r>
              <a:rPr lang="el-GR" b="1" dirty="0">
                <a:latin typeface="Trebuchet MS" pitchFamily="34" charset="0"/>
              </a:rPr>
              <a:t> </a:t>
            </a:r>
            <a:r>
              <a:rPr lang="el-GR" sz="1400" i="1" dirty="0">
                <a:latin typeface="Trebuchet MS" pitchFamily="34" charset="0"/>
              </a:rPr>
              <a:t>(3 επιλογές με τυχαία κυκλική αναφορά)</a:t>
            </a:r>
          </a:p>
        </p:txBody>
      </p:sp>
      <p:pic>
        <p:nvPicPr>
          <p:cNvPr id="1026" name="Picture 2" descr="C:\Users\Eva\Desktop\problems-icon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47" y="4089027"/>
            <a:ext cx="2652341" cy="26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39552" y="1124744"/>
          <a:ext cx="806489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45224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2321</Words>
  <Application>Microsoft Office PowerPoint</Application>
  <PresentationFormat>On-screen Show (4:3)</PresentationFormat>
  <Paragraphs>442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Cambria</vt:lpstr>
      <vt:lpstr>Trebuchet MS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Alexander Temekenidis</dc:creator>
  <cp:lastModifiedBy>Flokos D.</cp:lastModifiedBy>
  <cp:revision>117</cp:revision>
  <dcterms:created xsi:type="dcterms:W3CDTF">2021-07-07T09:11:56Z</dcterms:created>
  <dcterms:modified xsi:type="dcterms:W3CDTF">2021-07-13T15:40:44Z</dcterms:modified>
</cp:coreProperties>
</file>